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7" r:id="rId2"/>
    <p:sldId id="455" r:id="rId3"/>
    <p:sldId id="456" r:id="rId4"/>
    <p:sldId id="458" r:id="rId5"/>
    <p:sldId id="464" r:id="rId6"/>
    <p:sldId id="465" r:id="rId7"/>
    <p:sldId id="466" r:id="rId8"/>
    <p:sldId id="467" r:id="rId9"/>
    <p:sldId id="468" r:id="rId10"/>
    <p:sldId id="469" r:id="rId11"/>
    <p:sldId id="470" r:id="rId12"/>
    <p:sldId id="471" r:id="rId13"/>
    <p:sldId id="473" r:id="rId14"/>
    <p:sldId id="474" r:id="rId15"/>
    <p:sldId id="440" r:id="rId16"/>
    <p:sldId id="444" r:id="rId17"/>
    <p:sldId id="313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25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626" autoAdjust="0"/>
  </p:normalViewPr>
  <p:slideViewPr>
    <p:cSldViewPr>
      <p:cViewPr>
        <p:scale>
          <a:sx n="80" d="100"/>
          <a:sy n="80" d="100"/>
        </p:scale>
        <p:origin x="-58" y="2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Общегосударственные вопросы</c:v>
                </c:pt>
                <c:pt idx="1">
                  <c:v>Дорожный фонд</c:v>
                </c:pt>
                <c:pt idx="2">
                  <c:v>ЖКХ</c:v>
                </c:pt>
                <c:pt idx="3">
                  <c:v>Другие расходы(культура,спорт)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9.4</c:v>
                </c:pt>
                <c:pt idx="1">
                  <c:v>1.5</c:v>
                </c:pt>
                <c:pt idx="2" formatCode="0.0">
                  <c:v>79</c:v>
                </c:pt>
                <c:pt idx="3">
                  <c:v>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100" b="1" i="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9688233153223358"/>
          <c:y val="7.7250552927013716E-2"/>
          <c:w val="0.3953165915432536"/>
          <c:h val="0.7979688681094097"/>
        </c:manualLayout>
      </c:layout>
      <c:overlay val="0"/>
      <c:txPr>
        <a:bodyPr/>
        <a:lstStyle/>
        <a:p>
          <a:pPr>
            <a:defRPr sz="10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701038594278052E-2"/>
          <c:y val="0.13088426682749651"/>
          <c:w val="0.62254585043781319"/>
          <c:h val="0.7097936230312336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учителя</c:v>
                </c:pt>
              </c:strCache>
            </c:strRef>
          </c:tx>
          <c:spPr>
            <a:ln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1191904655340481E-2"/>
                  <c:y val="4.67832982888369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1191904655340481E-2"/>
                  <c:y val="-1.403517367286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482592509709251E-2"/>
                  <c:y val="-9.35665965776747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7093121456312772E-3"/>
                  <c:y val="-3.2748308802185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7093121456312772E-3"/>
                  <c:y val="-3.2748308802185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25438.829999999984</c:v>
                </c:pt>
                <c:pt idx="1">
                  <c:v>26039.87</c:v>
                </c:pt>
                <c:pt idx="2">
                  <c:v>26956.9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воспитатели</c:v>
                </c:pt>
              </c:strCache>
            </c:strRef>
          </c:tx>
          <c:spPr>
            <a:ln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8.7628433046837949E-3"/>
                  <c:y val="-4.2272170073550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9454050799471738E-3"/>
                  <c:y val="-5.28530234009111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131999031824024E-3"/>
                  <c:y val="-0.109599782828666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23755.82</c:v>
                </c:pt>
                <c:pt idx="1">
                  <c:v>23038.260000000009</c:v>
                </c:pt>
                <c:pt idx="2">
                  <c:v>24616.07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педагоги доп. образования</c:v>
                </c:pt>
              </c:strCache>
            </c:strRef>
          </c:tx>
          <c:spPr>
            <a:ln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0468580172733655E-2"/>
                  <c:y val="-6.85034575436037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077286456415602E-2"/>
                  <c:y val="-4.53190178896386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455478965384252E-2"/>
                  <c:y val="-1.33657357228845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23607.24</c:v>
                </c:pt>
                <c:pt idx="1">
                  <c:v>23152.39</c:v>
                </c:pt>
                <c:pt idx="2">
                  <c:v>25776.57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5490816"/>
        <c:axId val="35504896"/>
        <c:axId val="0"/>
      </c:bar3DChart>
      <c:catAx>
        <c:axId val="35490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5504896"/>
        <c:crosses val="autoZero"/>
        <c:auto val="1"/>
        <c:lblAlgn val="ctr"/>
        <c:lblOffset val="100"/>
        <c:noMultiLvlLbl val="0"/>
      </c:catAx>
      <c:valAx>
        <c:axId val="35504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549081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3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3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3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2.8822815276584202E-2"/>
          <c:y val="0.90339798434277907"/>
          <c:w val="0.82841625427429311"/>
          <c:h val="9.6601983354903997E-2"/>
        </c:manualLayout>
      </c:layout>
      <c:overlay val="0"/>
      <c:txPr>
        <a:bodyPr/>
        <a:lstStyle/>
        <a:p>
          <a:pPr>
            <a:defRPr sz="11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94451-9B34-40ED-90F3-06120A67C10B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D4A5C-474F-4286-8BEC-BCA011AC5B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21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D4A5C-474F-4286-8BEC-BCA011AC5BC6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265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89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6808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340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459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494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5428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3084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3586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48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5241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90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271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1.pn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071546"/>
            <a:ext cx="842968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администрации муниципального образования город Болохово Киреевского района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2017 год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А.Д.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Тишутин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глава администрации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ород Болохово Киреевского района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793062"/>
              </p:ext>
            </p:extLst>
          </p:nvPr>
        </p:nvGraphicFramePr>
        <p:xfrm>
          <a:off x="0" y="6381328"/>
          <a:ext cx="9136640" cy="47253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4725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057158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12933" y="356393"/>
            <a:ext cx="8218488" cy="9937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Восстановление уличного освещения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освещение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108470" y="1886645"/>
            <a:ext cx="3786188" cy="2838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1616" y="5157192"/>
            <a:ext cx="850112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Восстановлено уличное освещение по  улице Ленина и  улице Горняков </a:t>
            </a:r>
            <a:endParaRPr lang="ru-RU" sz="36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освещение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9" y="1556792"/>
            <a:ext cx="2976330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DQ7VEUYWAAAkdg9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73608" y="2348880"/>
            <a:ext cx="2987824" cy="2240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34583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842794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498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571500"/>
            <a:ext cx="8229600" cy="10001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Снос аварийных домов в городе Болохово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07904" y="1428736"/>
            <a:ext cx="2232248" cy="70412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</a:pPr>
            <a:r>
              <a:rPr lang="ru-RU" sz="20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2 объекта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12161" y="5214950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Дом № 9</a:t>
            </a:r>
          </a:p>
          <a:p>
            <a:pPr algn="ctr"/>
            <a:r>
              <a:rPr lang="ru-RU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улица Первомайская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16" name="Рисунок 15" descr="20170717_1532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913776"/>
            <a:ext cx="3419872" cy="2564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395536" y="4653136"/>
            <a:ext cx="26642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0070C0"/>
                </a:solidFill>
                <a:latin typeface="Times New Roman"/>
                <a:cs typeface="Times New Roman"/>
              </a:rPr>
              <a:t>дом № 38 </a:t>
            </a:r>
          </a:p>
          <a:p>
            <a:pPr algn="ctr"/>
            <a:r>
              <a:rPr lang="ru-RU" sz="2000" b="1" u="sng" dirty="0" smtClean="0">
                <a:solidFill>
                  <a:srgbClr val="0070C0"/>
                </a:solidFill>
                <a:latin typeface="Times New Roman"/>
                <a:cs typeface="Times New Roman"/>
              </a:rPr>
              <a:t>улица </a:t>
            </a:r>
            <a:r>
              <a:rPr lang="ru-RU" sz="2000" b="1" u="sng" dirty="0" err="1" smtClean="0">
                <a:solidFill>
                  <a:srgbClr val="0070C0"/>
                </a:solidFill>
                <a:latin typeface="Times New Roman"/>
                <a:cs typeface="Times New Roman"/>
              </a:rPr>
              <a:t>Ленана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24" name="Рисунок 23" descr="IMG_20170711_1142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1340768"/>
            <a:ext cx="2699792" cy="20248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Рисунок 26" descr="IMG_20170710_1817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284984"/>
            <a:ext cx="2555776" cy="1916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389428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48" y="5873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121022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43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714375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Ликвидация несанкционированных мест размещения отходов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500034" y="1714488"/>
          <a:ext cx="5357850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 descr="20171226_1432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645024"/>
            <a:ext cx="2736304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20171226_1432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1988840"/>
            <a:ext cx="288032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20171226_1433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3068960"/>
            <a:ext cx="2952328" cy="2214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905139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121022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98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фото 13.07.17 замена насоса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764704"/>
            <a:ext cx="2088232" cy="183378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9512" y="5661248"/>
            <a:ext cx="266429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Замена глубинного насоса в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п.Советский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замена пож. гидрант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348880"/>
            <a:ext cx="2267744" cy="1700808"/>
          </a:xfrm>
          <a:prstGeom prst="rect">
            <a:avLst/>
          </a:prstGeom>
        </p:spPr>
      </p:pic>
      <p:pic>
        <p:nvPicPr>
          <p:cNvPr id="14" name="Рисунок 13" descr="замена насоса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861048"/>
            <a:ext cx="2195736" cy="1646802"/>
          </a:xfrm>
          <a:prstGeom prst="rect">
            <a:avLst/>
          </a:prstGeom>
        </p:spPr>
      </p:pic>
      <p:pic>
        <p:nvPicPr>
          <p:cNvPr id="15" name="Рисунок 14" descr="замена пож. гидрант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836712"/>
            <a:ext cx="2195736" cy="1646802"/>
          </a:xfrm>
          <a:prstGeom prst="rect">
            <a:avLst/>
          </a:prstGeom>
        </p:spPr>
      </p:pic>
      <p:pic>
        <p:nvPicPr>
          <p:cNvPr id="16" name="Рисунок 15" descr="замена пожарного гидрант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95582" y="2483514"/>
            <a:ext cx="1836204" cy="244827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059832" y="5184684"/>
            <a:ext cx="216024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Замена пожарных гидрантов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8" name="Рисунок 17" descr="DGTkboIVYAIeajN[1]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56176" y="548680"/>
            <a:ext cx="2075723" cy="155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20170803_13250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20072" y="1844824"/>
            <a:ext cx="2339752" cy="1754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20170803_13091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16216" y="3068960"/>
            <a:ext cx="1979712" cy="1484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724128" y="4824139"/>
            <a:ext cx="3024336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Работы по обеспечению круглосуточного горения огня на мемориале «Вечный огонь»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315066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121022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12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очистка парка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923248"/>
            <a:ext cx="2267744" cy="1700808"/>
          </a:xfrm>
          <a:prstGeom prst="rect">
            <a:avLst/>
          </a:prstGeom>
        </p:spPr>
      </p:pic>
      <p:pic>
        <p:nvPicPr>
          <p:cNvPr id="14" name="Рисунок 13" descr="очистка парка.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3190283"/>
            <a:ext cx="2483768" cy="1862826"/>
          </a:xfrm>
          <a:prstGeom prst="rect">
            <a:avLst/>
          </a:prstGeom>
        </p:spPr>
      </p:pic>
      <p:pic>
        <p:nvPicPr>
          <p:cNvPr id="15" name="Рисунок 14" descr="очистка парка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09528" y="4725144"/>
            <a:ext cx="2267744" cy="170080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95536" y="908721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Покос сорной растительности в 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городском парке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опиловка и спил деревье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980728"/>
            <a:ext cx="4187957" cy="314096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364088" y="450912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Спил и опиловка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аварийных деревьев в городе Болохово  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121022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414205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41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229600" cy="100012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«Народный бюджет-2017»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630501" y="1440151"/>
            <a:ext cx="3341699" cy="171451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3 выполненных объекта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u="sng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а сумму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млн. 385 тыс.</a:t>
            </a:r>
            <a:endParaRPr lang="ru-RU" sz="2000" dirty="0">
              <a:solidFill>
                <a:srgbClr val="C00000"/>
              </a:solidFill>
              <a:ea typeface="Times New Roma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86235" y="5614855"/>
            <a:ext cx="3040088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Ремонт кровли МКД»</a:t>
            </a:r>
          </a:p>
          <a:p>
            <a:pPr lvl="0" algn="ctr">
              <a:lnSpc>
                <a:spcPct val="115000"/>
              </a:lnSpc>
            </a:pP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ул. Корнеева д.5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72200" y="3154663"/>
            <a:ext cx="298417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Замена оконных блоков МКД </a:t>
            </a:r>
          </a:p>
          <a:p>
            <a:pPr lvl="0" algn="ctr">
              <a:lnSpc>
                <a:spcPct val="115000"/>
              </a:lnSpc>
            </a:pPr>
            <a:r>
              <a:rPr lang="ru-RU" sz="1600" b="1" u="sng" dirty="0" err="1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Ул.Соловцова</a:t>
            </a: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д.10</a:t>
            </a:r>
            <a:endParaRPr lang="ru-RU" sz="1050" b="1" u="sng" dirty="0" smtClean="0">
              <a:solidFill>
                <a:srgbClr val="0070C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26" name="Picture 2" descr="C:\Users\АДМИНИСТРАЦИЯ 301280\Desktop\Безымянный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727" y="3898564"/>
            <a:ext cx="2963353" cy="167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ДМИНИСТРАЦИЯ 301280\Downloads\20170628_175733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964" y="1465125"/>
            <a:ext cx="1427862" cy="169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АДМИНИСТРАЦИЯ 301280\Desktop\фото 18.09.17 ограждение детск.площадки НБ-2017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091" y="3528502"/>
            <a:ext cx="2257774" cy="169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923561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3285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39552" y="5221833"/>
            <a:ext cx="349285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Обустройство детской площадки</a:t>
            </a:r>
          </a:p>
          <a:p>
            <a:pPr lvl="0" algn="ctr">
              <a:lnSpc>
                <a:spcPct val="115000"/>
              </a:lnSpc>
            </a:pPr>
            <a:r>
              <a:rPr lang="ru-RU" sz="1600" b="1" u="sng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о дворе домов </a:t>
            </a:r>
            <a:r>
              <a:rPr lang="ru-RU" sz="1600" b="1" u="sng" dirty="0" err="1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ул.Ленина</a:t>
            </a: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д.8, ул. Мира д.15 и </a:t>
            </a:r>
            <a:r>
              <a:rPr lang="ru-RU" sz="1600" b="1" u="sng" dirty="0" err="1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ул.Советская</a:t>
            </a:r>
            <a:r>
              <a:rPr lang="ru-RU" sz="1600" b="1" u="sng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д.12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511261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8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14356"/>
            <a:ext cx="7615262" cy="93610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заработная плата </a:t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образования, руб. 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369425"/>
              </p:ext>
            </p:extLst>
          </p:nvPr>
        </p:nvGraphicFramePr>
        <p:xfrm>
          <a:off x="251520" y="1700808"/>
          <a:ext cx="8606760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448955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3285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62944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44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862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086" y="2060848"/>
            <a:ext cx="8208912" cy="216024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</a:t>
            </a:r>
            <a:b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14950"/>
            <a:ext cx="8229600" cy="91121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615826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0" y="33264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998463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3285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34400" cy="758952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консолидированного бюджета муниципального образования </a:t>
            </a:r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г.Болохово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Киреевский район </a:t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2017 году (млн. руб.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714348" y="2214554"/>
            <a:ext cx="7858180" cy="3714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Доходы бюджета, всего: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103,3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млн.руб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том числе: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налоговые и неналоговые доходы: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19,6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млн.руб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Содержимое 6"/>
          <p:cNvSpPr txBox="1">
            <a:spLocks/>
          </p:cNvSpPr>
          <p:nvPr/>
        </p:nvSpPr>
        <p:spPr>
          <a:xfrm>
            <a:off x="928662" y="4000504"/>
            <a:ext cx="7358114" cy="2143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Расходы бюджета, всего: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96,3 млн.руб.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Профицит бюджета: 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7,0 млн.руб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156074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3285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635234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34400" cy="1000132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консолидированного бюджета муниципального образования </a:t>
            </a:r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г.Болохово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Киреевский район </a:t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2017 году, млн.руб.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9" name="Объект 7"/>
          <p:cNvGraphicFramePr>
            <a:graphicFrameLocks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748102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3285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735281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характеристики консолидированного бюджета муниципального образования </a:t>
            </a:r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г.Болохово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Киреевский район </a:t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2018 год (млн. руб.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>
          <a:xfrm>
            <a:off x="642910" y="2214554"/>
            <a:ext cx="8072494" cy="3714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Доходы бюджета, всего: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26,4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млн.руб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том числе: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налоговые и неналоговые доходы: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16,9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млн.руб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одержимое 6"/>
          <p:cNvSpPr txBox="1">
            <a:spLocks/>
          </p:cNvSpPr>
          <p:nvPr/>
        </p:nvSpPr>
        <p:spPr>
          <a:xfrm>
            <a:off x="928662" y="4000504"/>
            <a:ext cx="7358114" cy="2143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Расходы бюджета, всего: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       27,9 млн.руб.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Дефицит бюджета: 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    1,5 млн.руб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385529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3285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62389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1"/>
                  </a:outerShdw>
                </a:effectLst>
                <a:tableStyleId>{5C22544A-7EE6-4342-B048-85BDC9FD1C3A}</a:tableStyleId>
              </a:tblPr>
              <a:tblGrid>
                <a:gridCol w="9136640"/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71902" y="642918"/>
            <a:ext cx="507209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Федерального закона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21.07.2007 г.  № 185-ФЗ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 фонде содействия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реформированию ЖКХ»</a:t>
            </a: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581128"/>
            <a:ext cx="202523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052736"/>
            <a:ext cx="220824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TextBox 7"/>
          <p:cNvSpPr txBox="1"/>
          <p:nvPr/>
        </p:nvSpPr>
        <p:spPr>
          <a:xfrm>
            <a:off x="2339752" y="5229199"/>
            <a:ext cx="561662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2017 году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54 семьи переселены из города Болохово в деревню Нижняя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Китаеевка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город Тула,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Брусяновский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ул. Заречная  города Киреевск.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  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996952"/>
            <a:ext cx="1824201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Рисунок 8" descr="20171225_1425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1196752"/>
            <a:ext cx="2010780" cy="150808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20171220_09294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6" y="2564904"/>
            <a:ext cx="2016224" cy="15121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 descr="20171226_14455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55976" y="3627022"/>
            <a:ext cx="1835696" cy="1376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вруч. ключ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04248" y="2132856"/>
            <a:ext cx="2075723" cy="155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вручение ключей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948264" y="3789040"/>
            <a:ext cx="1800200" cy="1350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874834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892844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48" y="5873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11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620713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резервного котла</a:t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«Энергетик» г. Болохово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20171124_1125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772816"/>
            <a:ext cx="2664296" cy="1998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20171124_1125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916832"/>
            <a:ext cx="3635896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20171124_112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1" y="4149080"/>
            <a:ext cx="2808312" cy="2106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422207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34583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7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5984" y="692696"/>
            <a:ext cx="5139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Замена ветхих тепловых сетей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1571612"/>
            <a:ext cx="2088232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prstClr val="black"/>
                </a:solidFill>
              </a:rPr>
              <a:t>Улица </a:t>
            </a:r>
          </a:p>
          <a:p>
            <a:pPr algn="ctr"/>
            <a:r>
              <a:rPr lang="ru-RU" sz="2400" b="1" i="1" dirty="0" smtClean="0">
                <a:solidFill>
                  <a:prstClr val="black"/>
                </a:solidFill>
              </a:rPr>
              <a:t>  </a:t>
            </a:r>
            <a:r>
              <a:rPr lang="ru-RU" sz="2400" b="1" i="1" dirty="0" err="1" smtClean="0">
                <a:solidFill>
                  <a:prstClr val="black"/>
                </a:solidFill>
              </a:rPr>
              <a:t>Соловцова</a:t>
            </a:r>
            <a:r>
              <a:rPr lang="ru-RU" sz="2400" b="1" i="1" dirty="0" smtClean="0">
                <a:solidFill>
                  <a:prstClr val="black"/>
                </a:solidFill>
              </a:rPr>
              <a:t> </a:t>
            </a:r>
          </a:p>
          <a:p>
            <a:pPr algn="ctr"/>
            <a:r>
              <a:rPr lang="ru-RU" sz="2400" b="1" i="1" dirty="0" smtClean="0">
                <a:solidFill>
                  <a:prstClr val="black"/>
                </a:solidFill>
              </a:rPr>
              <a:t>дом 23 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1" name="Содержимое 10" descr="20171207_120239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79512" y="1340768"/>
            <a:ext cx="3168650" cy="2376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20171207_1200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861048"/>
            <a:ext cx="3072341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 descr="20171207_1200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1340768"/>
            <a:ext cx="3323861" cy="4464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658499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34583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46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63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701824"/>
            <a:ext cx="428625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Ремонт </a:t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автомобильных дорог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653136"/>
            <a:ext cx="4320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счет денежных средств муниципального образования город Болохово выполнено </a:t>
            </a:r>
            <a:r>
              <a:rPr lang="ru-RU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ощебенение</a:t>
            </a:r>
            <a:r>
              <a:rPr lang="ru-RU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ул.Колхозная, протяженность  выполненных работ 150м. </a:t>
            </a:r>
          </a:p>
        </p:txBody>
      </p:sp>
      <p:pic>
        <p:nvPicPr>
          <p:cNvPr id="15" name="Рисунок 14" descr="20171017_0946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888" y="1820671"/>
            <a:ext cx="2400267" cy="1650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20171017_0944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212976"/>
            <a:ext cx="2400267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dsc04885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2204864"/>
            <a:ext cx="2688299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Paving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860415"/>
            <a:ext cx="2884376" cy="1920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5076056" y="4437112"/>
            <a:ext cx="38164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2018 год планируется отремонтировать 3 дороги протяженностью 2,3 км по  приоритетной  программе:</a:t>
            </a:r>
            <a:r>
              <a:rPr lang="ru-RU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«Безопасные и качественные дороги»</a:t>
            </a:r>
            <a:endParaRPr lang="ru-RU" sz="16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2-24b703-src[1]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47792" y="2852936"/>
            <a:ext cx="2736304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990047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34583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00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2017-10-24-1726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25563"/>
            <a:ext cx="3600450" cy="2447925"/>
          </a:xfrm>
        </p:spPr>
      </p:pic>
      <p:sp>
        <p:nvSpPr>
          <p:cNvPr id="5" name="TextBox 4"/>
          <p:cNvSpPr txBox="1"/>
          <p:nvPr/>
        </p:nvSpPr>
        <p:spPr>
          <a:xfrm>
            <a:off x="2123728" y="764704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Утепление теплотрассы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2017-10-24-17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492896"/>
            <a:ext cx="3971972" cy="22322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7604" y="4786456"/>
            <a:ext cx="77048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Произведены работы по утеплению теплотрассы общая протяженность составила  - 235 м.</a:t>
            </a:r>
          </a:p>
          <a:p>
            <a:endParaRPr lang="ru-RU" b="1" dirty="0" smtClean="0">
              <a:solidFill>
                <a:srgbClr val="7030A0"/>
              </a:solidFill>
            </a:endParaRPr>
          </a:p>
          <a:p>
            <a:endParaRPr lang="ru-RU" b="1" dirty="0" smtClean="0">
              <a:solidFill>
                <a:prstClr val="black"/>
              </a:solidFill>
            </a:endParaRPr>
          </a:p>
          <a:p>
            <a:r>
              <a:rPr lang="ru-RU" b="1" dirty="0" smtClean="0">
                <a:solidFill>
                  <a:prstClr val="black"/>
                </a:solidFill>
              </a:rPr>
              <a:t> 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34583"/>
              </p:ext>
            </p:extLst>
          </p:nvPr>
        </p:nvGraphicFramePr>
        <p:xfrm>
          <a:off x="0" y="6525344"/>
          <a:ext cx="9136640" cy="3285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328518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(48 754) 2-61-08, 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e-mail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mobolohovo@tularegion.ru</a:t>
                      </a:r>
                      <a:endParaRPr lang="ru-RU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54586"/>
              </p:ext>
            </p:extLst>
          </p:nvPr>
        </p:nvGraphicFramePr>
        <p:xfrm>
          <a:off x="7360" y="0"/>
          <a:ext cx="9136640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4F81BD"/>
                  </a:outerShdw>
                </a:effectLst>
              </a:tblPr>
              <a:tblGrid>
                <a:gridCol w="9136640"/>
              </a:tblGrid>
              <a:tr h="72008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/>
                        <a:t>           Администрация муниципального образования </a:t>
                      </a:r>
                    </a:p>
                    <a:p>
                      <a:r>
                        <a:rPr lang="ru-RU" dirty="0" smtClean="0"/>
                        <a:t>                    г. Болохово Киреевский район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4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027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2676</TotalTime>
  <Words>673</Words>
  <Application>Microsoft Office PowerPoint</Application>
  <PresentationFormat>Экран (4:3)</PresentationFormat>
  <Paragraphs>146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    Исполнение консолидированного бюджета муниципального образования г.Болохово Киреевский район  в 2017 году (млн. руб.) </vt:lpstr>
      <vt:lpstr>    Структура расходов консолидированного бюджета муниципального образования г.Болохово Киреевский район  в 2017 году, млн.руб.</vt:lpstr>
      <vt:lpstr>    Основные характеристики консолидированного бюджета муниципального образования г.Болохово Киреевский район  на 2018 год (млн. руб.) </vt:lpstr>
      <vt:lpstr>Презентация PowerPoint</vt:lpstr>
      <vt:lpstr>Установка  резервного котла в мкр. «Энергетик» г. Болохово</vt:lpstr>
      <vt:lpstr>Презентация PowerPoint</vt:lpstr>
      <vt:lpstr>Ремонт  автомобильных дорог</vt:lpstr>
      <vt:lpstr>Презентация PowerPoint</vt:lpstr>
      <vt:lpstr> Восстановление уличного освещения</vt:lpstr>
      <vt:lpstr>Снос аварийных домов в городе Болохово </vt:lpstr>
      <vt:lpstr>Ликвидация несанкционированных мест размещения отходов</vt:lpstr>
      <vt:lpstr>Презентация PowerPoint</vt:lpstr>
      <vt:lpstr>Презентация PowerPoint</vt:lpstr>
      <vt:lpstr>Проект «Народный бюджет-2017»</vt:lpstr>
      <vt:lpstr>Средняя заработная плата  работников образования, руб. </vt:lpstr>
      <vt:lpstr>Благодарю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bobrova</dc:creator>
  <cp:lastModifiedBy>АДМИНИСТРАЦИЯ 301280</cp:lastModifiedBy>
  <cp:revision>293</cp:revision>
  <cp:lastPrinted>2018-03-01T13:26:10Z</cp:lastPrinted>
  <dcterms:created xsi:type="dcterms:W3CDTF">2014-09-23T05:14:38Z</dcterms:created>
  <dcterms:modified xsi:type="dcterms:W3CDTF">2018-05-18T06:16:56Z</dcterms:modified>
</cp:coreProperties>
</file>