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36" r:id="rId1"/>
  </p:sldMasterIdLst>
  <p:notesMasterIdLst>
    <p:notesMasterId r:id="rId18"/>
  </p:notesMasterIdLst>
  <p:handoutMasterIdLst>
    <p:handoutMasterId r:id="rId19"/>
  </p:handoutMasterIdLst>
  <p:sldIdLst>
    <p:sldId id="263" r:id="rId2"/>
    <p:sldId id="262" r:id="rId3"/>
    <p:sldId id="256" r:id="rId4"/>
    <p:sldId id="258" r:id="rId5"/>
    <p:sldId id="275" r:id="rId6"/>
    <p:sldId id="272" r:id="rId7"/>
    <p:sldId id="266" r:id="rId8"/>
    <p:sldId id="270" r:id="rId9"/>
    <p:sldId id="274" r:id="rId10"/>
    <p:sldId id="279" r:id="rId11"/>
    <p:sldId id="280" r:id="rId12"/>
    <p:sldId id="276" r:id="rId13"/>
    <p:sldId id="277" r:id="rId14"/>
    <p:sldId id="278" r:id="rId15"/>
    <p:sldId id="269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35A42C"/>
    <a:srgbClr val="FF0066"/>
    <a:srgbClr val="3CE440"/>
    <a:srgbClr val="FF6600"/>
    <a:srgbClr val="9F219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81" autoAdjust="0"/>
    <p:restoredTop sz="94624" autoAdjust="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sideWall>
      <c:sp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6200000" scaled="0"/>
          <a:tileRect/>
        </a:gradFill>
      </c:spPr>
    </c:sideWall>
    <c:backWall>
      <c:sp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16200000" scaled="0"/>
          <a:tileRect/>
        </a:gradFill>
      </c:spPr>
    </c:backWall>
    <c:plotArea>
      <c:layout>
        <c:manualLayout>
          <c:layoutTarget val="inner"/>
          <c:xMode val="edge"/>
          <c:yMode val="edge"/>
          <c:x val="5.605534143567123E-2"/>
          <c:y val="4.9030301333557513E-2"/>
          <c:w val="0.83666372705469561"/>
          <c:h val="0.4174145534528597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2.3045106194130541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-6.5843160554658834E-3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-8.2303950693323209E-3"/>
                  <c:y val="0"/>
                </c:manualLayout>
              </c:layout>
              <c:showVal val="1"/>
            </c:dLbl>
            <c:dLbl>
              <c:idx val="5"/>
              <c:layout>
                <c:manualLayout>
                  <c:x val="0"/>
                  <c:y val="-1.1851768899838704E-2"/>
                </c:manualLayout>
              </c:layout>
              <c:showVal val="1"/>
            </c:dLbl>
            <c:dLbl>
              <c:idx val="9"/>
              <c:layout>
                <c:manualLayout>
                  <c:x val="-8.2303950693323209E-3"/>
                  <c:y val="2.3703537799677154E-3"/>
                </c:manualLayout>
              </c:layout>
              <c:showVal val="1"/>
            </c:dLbl>
            <c:dLbl>
              <c:idx val="10"/>
              <c:layout>
                <c:manualLayout>
                  <c:x val="-1.3168632110931722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 i="0" baseline="0">
                    <a:solidFill>
                      <a:schemeClr val="accent6">
                        <a:lumMod val="50000"/>
                      </a:schemeClr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Лист1!$A$2:$A$11</c:f>
              <c:strCache>
                <c:ptCount val="10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Налог на имущество организаций</c:v>
                </c:pt>
                <c:pt idx="4">
                  <c:v>Гос.пошлина</c:v>
                </c:pt>
                <c:pt idx="5">
                  <c:v>Аренда имущества</c:v>
                </c:pt>
                <c:pt idx="6">
                  <c:v>Доходы от продажи активов</c:v>
                </c:pt>
                <c:pt idx="7">
                  <c:v>Платежи при польз. природ.ресурс.</c:v>
                </c:pt>
                <c:pt idx="8">
                  <c:v>Штрафы, санкции</c:v>
                </c:pt>
                <c:pt idx="9">
                  <c:v>Платные услуги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120.6</c:v>
                </c:pt>
                <c:pt idx="1">
                  <c:v>77.400000000000006</c:v>
                </c:pt>
                <c:pt idx="2">
                  <c:v>82.8</c:v>
                </c:pt>
                <c:pt idx="3">
                  <c:v>17.399999999999999</c:v>
                </c:pt>
                <c:pt idx="4">
                  <c:v>7.7</c:v>
                </c:pt>
                <c:pt idx="5">
                  <c:v>19.100000000000001</c:v>
                </c:pt>
                <c:pt idx="6">
                  <c:v>6.2</c:v>
                </c:pt>
                <c:pt idx="7">
                  <c:v>1.9</c:v>
                </c:pt>
                <c:pt idx="8">
                  <c:v>5.7</c:v>
                </c:pt>
                <c:pt idx="9">
                  <c:v>48.7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5.4473291007068908E-2"/>
                  <c:y val="8.4192353276034849E-3"/>
                </c:manualLayout>
              </c:layout>
              <c:showVal val="1"/>
            </c:dLbl>
            <c:dLbl>
              <c:idx val="1"/>
              <c:layout>
                <c:manualLayout>
                  <c:x val="2.1398897567743387E-2"/>
                  <c:y val="-7.1110613399031726E-3"/>
                </c:manualLayout>
              </c:layout>
              <c:showVal val="1"/>
            </c:dLbl>
            <c:dLbl>
              <c:idx val="2"/>
              <c:layout>
                <c:manualLayout>
                  <c:x val="2.5161930113862082E-2"/>
                  <c:y val="7.8482973580821149E-3"/>
                </c:manualLayout>
              </c:layout>
              <c:showVal val="1"/>
            </c:dLbl>
            <c:dLbl>
              <c:idx val="3"/>
              <c:layout>
                <c:manualLayout>
                  <c:x val="2.1191967521224448E-2"/>
                  <c:y val="-7.9077109937108481E-3"/>
                </c:manualLayout>
              </c:layout>
              <c:showVal val="1"/>
            </c:dLbl>
            <c:dLbl>
              <c:idx val="4"/>
              <c:layout>
                <c:manualLayout>
                  <c:x val="1.4127978347482853E-2"/>
                  <c:y val="5.2718073291405827E-3"/>
                </c:manualLayout>
              </c:layout>
              <c:showVal val="1"/>
            </c:dLbl>
            <c:dLbl>
              <c:idx val="5"/>
              <c:layout>
                <c:manualLayout>
                  <c:x val="1.4127978347482794E-2"/>
                  <c:y val="2.6359036645702601E-3"/>
                </c:manualLayout>
              </c:layout>
              <c:showVal val="1"/>
            </c:dLbl>
            <c:dLbl>
              <c:idx val="6"/>
              <c:layout>
                <c:manualLayout>
                  <c:x val="2.1191967521224448E-2"/>
                  <c:y val="-5.2718073291405827E-3"/>
                </c:manualLayout>
              </c:layout>
              <c:showVal val="1"/>
            </c:dLbl>
            <c:dLbl>
              <c:idx val="7"/>
              <c:layout>
                <c:manualLayout>
                  <c:x val="1.6015903918700749E-2"/>
                  <c:y val="-2.3188243499684152E-2"/>
                </c:manualLayout>
              </c:layout>
              <c:showVal val="1"/>
            </c:dLbl>
            <c:dLbl>
              <c:idx val="8"/>
              <c:layout>
                <c:manualLayout>
                  <c:x val="1.2812723134960641E-2"/>
                  <c:y val="-7.7294144998947632E-3"/>
                </c:manualLayout>
              </c:layout>
              <c:showVal val="1"/>
            </c:dLbl>
            <c:dLbl>
              <c:idx val="9"/>
              <c:layout>
                <c:manualLayout>
                  <c:x val="2.277823401385096E-2"/>
                  <c:y val="-1.8035219351045663E-2"/>
                </c:manualLayout>
              </c:layout>
              <c:showVal val="1"/>
            </c:dLbl>
            <c:dLbl>
              <c:idx val="10"/>
              <c:layout>
                <c:manualLayout>
                  <c:x val="1.2812723134960641E-2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 i="0" cap="all" baseline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Лист1!$A$2:$A$11</c:f>
              <c:strCache>
                <c:ptCount val="10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Налог на имущество организаций</c:v>
                </c:pt>
                <c:pt idx="4">
                  <c:v>Гос.пошлина</c:v>
                </c:pt>
                <c:pt idx="5">
                  <c:v>Аренда имущества</c:v>
                </c:pt>
                <c:pt idx="6">
                  <c:v>Доходы от продажи активов</c:v>
                </c:pt>
                <c:pt idx="7">
                  <c:v>Платежи при польз. природ.ресурс.</c:v>
                </c:pt>
                <c:pt idx="8">
                  <c:v>Штрафы, санкции</c:v>
                </c:pt>
                <c:pt idx="9">
                  <c:v>Платные услуги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114.6</c:v>
                </c:pt>
                <c:pt idx="1">
                  <c:v>67.599999999999994</c:v>
                </c:pt>
                <c:pt idx="2">
                  <c:v>73</c:v>
                </c:pt>
                <c:pt idx="3">
                  <c:v>17.399999999999999</c:v>
                </c:pt>
                <c:pt idx="4">
                  <c:v>8.6</c:v>
                </c:pt>
                <c:pt idx="5">
                  <c:v>21.5</c:v>
                </c:pt>
                <c:pt idx="6">
                  <c:v>11</c:v>
                </c:pt>
                <c:pt idx="7">
                  <c:v>1.9</c:v>
                </c:pt>
                <c:pt idx="8">
                  <c:v>6.5</c:v>
                </c:pt>
                <c:pt idx="9">
                  <c:v>41.2</c:v>
                </c:pt>
              </c:numCache>
            </c:numRef>
          </c:val>
        </c:ser>
        <c:shape val="cylinder"/>
        <c:axId val="93175808"/>
        <c:axId val="93177344"/>
        <c:axId val="0"/>
      </c:bar3DChart>
      <c:catAx>
        <c:axId val="93175808"/>
        <c:scaling>
          <c:orientation val="minMax"/>
        </c:scaling>
        <c:axPos val="b"/>
        <c:majorTickMark val="cross"/>
        <c:tickLblPos val="low"/>
        <c:txPr>
          <a:bodyPr/>
          <a:lstStyle/>
          <a:p>
            <a:pPr>
              <a:defRPr sz="1400" b="1" i="1" baseline="0">
                <a:solidFill>
                  <a:srgbClr val="C00000"/>
                </a:solidFill>
              </a:defRPr>
            </a:pPr>
            <a:endParaRPr lang="ru-RU"/>
          </a:p>
        </c:txPr>
        <c:crossAx val="93177344"/>
        <c:crosses val="autoZero"/>
        <c:auto val="1"/>
        <c:lblAlgn val="ctr"/>
        <c:lblOffset val="100"/>
      </c:catAx>
      <c:valAx>
        <c:axId val="93177344"/>
        <c:scaling>
          <c:orientation val="minMax"/>
        </c:scaling>
        <c:axPos val="r"/>
        <c:majorGridlines/>
        <c:numFmt formatCode="General" sourceLinked="1"/>
        <c:tickLblPos val="nextTo"/>
        <c:txPr>
          <a:bodyPr/>
          <a:lstStyle/>
          <a:p>
            <a:pPr>
              <a:defRPr baseline="0">
                <a:latin typeface="Times New Roman" pitchFamily="18" charset="0"/>
              </a:defRPr>
            </a:pPr>
            <a:endParaRPr lang="ru-RU"/>
          </a:p>
        </c:txPr>
        <c:crossAx val="93175808"/>
        <c:crosses val="max"/>
        <c:crossBetween val="between"/>
        <c:majorUnit val="30"/>
      </c:valAx>
    </c:plotArea>
    <c:legend>
      <c:legendPos val="r"/>
      <c:layout>
        <c:manualLayout>
          <c:xMode val="edge"/>
          <c:yMode val="edge"/>
          <c:x val="0.8149782562035196"/>
          <c:y val="0.47929355991675765"/>
          <c:w val="0.17514526971328673"/>
          <c:h val="0.12200490868538692"/>
        </c:manualLayout>
      </c:layout>
      <c:txPr>
        <a:bodyPr/>
        <a:lstStyle/>
        <a:p>
          <a:pPr>
            <a:defRPr b="1" i="0" baseline="0">
              <a:latin typeface="Times New Roman" pitchFamily="18" charset="0"/>
            </a:defRPr>
          </a:pPr>
          <a:endParaRPr lang="ru-RU"/>
        </a:p>
      </c:txPr>
    </c:legend>
    <c:plotVisOnly val="1"/>
  </c:chart>
  <c:spPr>
    <a:solidFill>
      <a:schemeClr val="accent6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0235716041445831"/>
          <c:y val="9.0205365619011268E-2"/>
          <c:w val="0.58223786019878399"/>
          <c:h val="0.8242068410606163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 prstMaterial="matte"/>
          </c:spPr>
          <c:dPt>
            <c:idx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2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3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dLbl>
              <c:idx val="0"/>
              <c:layout>
                <c:manualLayout>
                  <c:x val="6.2907184163786822E-2"/>
                  <c:y val="4.3842969484784756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atin typeface="Times New Roman" pitchFamily="18" charset="0"/>
                        <a:cs typeface="Times New Roman" pitchFamily="18" charset="0"/>
                      </a:rPr>
                      <a:t>Дотации</a:t>
                    </a:r>
                  </a:p>
                  <a:p>
                    <a:r>
                      <a:rPr lang="ru-RU" sz="1600" dirty="0" smtClean="0">
                        <a:latin typeface="Times New Roman" pitchFamily="18" charset="0"/>
                        <a:cs typeface="Times New Roman" pitchFamily="18" charset="0"/>
                      </a:rPr>
                      <a:t>245,0</a:t>
                    </a:r>
                    <a:endParaRPr lang="en-US" sz="16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1"/>
              <c:showVal val="1"/>
              <c:showSerName val="1"/>
            </c:dLbl>
            <c:dLbl>
              <c:idx val="1"/>
              <c:layout>
                <c:manualLayout>
                  <c:x val="0.45594570749392233"/>
                  <c:y val="-0.28316313597956438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atin typeface="Times New Roman" pitchFamily="18" charset="0"/>
                        <a:cs typeface="Times New Roman" pitchFamily="18" charset="0"/>
                      </a:rPr>
                      <a:t>Субвенции</a:t>
                    </a:r>
                  </a:p>
                  <a:p>
                    <a:r>
                      <a:rPr lang="ru-RU" sz="1600" dirty="0" smtClean="0">
                        <a:latin typeface="Times New Roman" pitchFamily="18" charset="0"/>
                        <a:cs typeface="Times New Roman" pitchFamily="18" charset="0"/>
                      </a:rPr>
                      <a:t>701,7</a:t>
                    </a:r>
                    <a:endParaRPr lang="en-US" sz="16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1"/>
              <c:showVal val="1"/>
              <c:showSerName val="1"/>
            </c:dLbl>
            <c:dLbl>
              <c:idx val="2"/>
              <c:layout>
                <c:manualLayout>
                  <c:x val="-6.6839782141623394E-2"/>
                  <c:y val="8.5588296939398581E-2"/>
                </c:manualLayout>
              </c:layout>
              <c:tx>
                <c:rich>
                  <a:bodyPr/>
                  <a:lstStyle/>
                  <a:p>
                    <a:pPr>
                      <a:defRPr sz="1600" b="1" i="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600" dirty="0" smtClean="0">
                        <a:latin typeface="Times New Roman" pitchFamily="18" charset="0"/>
                        <a:cs typeface="Times New Roman" pitchFamily="18" charset="0"/>
                      </a:rPr>
                      <a:t>Субсидии</a:t>
                    </a:r>
                  </a:p>
                  <a:p>
                    <a:pPr>
                      <a:defRPr sz="1600" b="1" i="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600" dirty="0" smtClean="0">
                        <a:latin typeface="Times New Roman" pitchFamily="18" charset="0"/>
                        <a:cs typeface="Times New Roman" pitchFamily="18" charset="0"/>
                      </a:rPr>
                      <a:t>72,8</a:t>
                    </a:r>
                    <a:endParaRPr lang="en-US" sz="16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numFmt formatCode="#,##0.00" sourceLinked="0"/>
              <c:spPr>
                <a:scene3d>
                  <a:camera prst="orthographicFront"/>
                  <a:lightRig rig="threePt" dir="t"/>
                </a:scene3d>
                <a:sp3d prstMaterial="metal"/>
              </c:spPr>
              <c:showLegendKey val="1"/>
              <c:showVal val="1"/>
              <c:showSerName val="1"/>
            </c:dLbl>
            <c:dLbl>
              <c:idx val="3"/>
              <c:layout>
                <c:manualLayout>
                  <c:x val="-4.4410797371418897E-2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1600" b="1" i="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600" dirty="0" smtClean="0">
                        <a:latin typeface="Times New Roman" pitchFamily="18" charset="0"/>
                        <a:cs typeface="Times New Roman" pitchFamily="18" charset="0"/>
                      </a:rPr>
                      <a:t>Иные межбюджетные трансферты</a:t>
                    </a:r>
                  </a:p>
                  <a:p>
                    <a:pPr>
                      <a:defRPr sz="1600" b="1" i="0" baseline="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z="1600" dirty="0" smtClean="0">
                        <a:latin typeface="Times New Roman" pitchFamily="18" charset="0"/>
                        <a:cs typeface="Times New Roman" pitchFamily="18" charset="0"/>
                      </a:rPr>
                      <a:t>109,7</a:t>
                    </a:r>
                    <a:endParaRPr lang="en-US" sz="1600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numFmt formatCode="#,##0.00" sourceLinked="0"/>
              <c:spPr>
                <a:scene3d>
                  <a:camera prst="orthographicFront"/>
                  <a:lightRig rig="threePt" dir="t"/>
                </a:scene3d>
                <a:sp3d prstMaterial="metal"/>
              </c:spPr>
              <c:showLegendKey val="1"/>
              <c:showVal val="1"/>
              <c:showSerName val="1"/>
            </c:dLbl>
            <c:dLbl>
              <c:idx val="4"/>
              <c:layout>
                <c:manualLayout>
                  <c:x val="4.9767508358799777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atin typeface="Times New Roman" pitchFamily="18" charset="0"/>
                        <a:cs typeface="Times New Roman" pitchFamily="18" charset="0"/>
                      </a:rPr>
                      <a:t>Прочие безвозмездные поступления</a:t>
                    </a:r>
                  </a:p>
                  <a:p>
                    <a:r>
                      <a:rPr lang="en-US" dirty="0" smtClean="0"/>
                      <a:t>3,1</a:t>
                    </a:r>
                    <a:r>
                      <a:rPr lang="en-US" dirty="0"/>
                      <a:t>; 0%</a:t>
                    </a:r>
                  </a:p>
                </c:rich>
              </c:tx>
              <c:showLegendKey val="1"/>
              <c:showVal val="1"/>
              <c:showSerName val="1"/>
            </c:dLbl>
            <c:numFmt formatCode="#,##0.00" sourceLinked="0"/>
            <c:spPr>
              <a:scene3d>
                <a:camera prst="orthographicFront"/>
                <a:lightRig rig="threePt" dir="t"/>
              </a:scene3d>
              <a:sp3d prstMaterial="metal"/>
            </c:spPr>
            <c:txPr>
              <a:bodyPr/>
              <a:lstStyle/>
              <a:p>
                <a:pPr>
                  <a:defRPr sz="2000" b="1" i="0" baseline="0"/>
                </a:pPr>
                <a:endParaRPr lang="ru-RU"/>
              </a:p>
            </c:txPr>
            <c:showLegendKey val="1"/>
            <c:showVal val="1"/>
            <c:showSerName val="1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245</c:v>
                </c:pt>
                <c:pt idx="1">
                  <c:v>701.7</c:v>
                </c:pt>
                <c:pt idx="2">
                  <c:v>72.8</c:v>
                </c:pt>
                <c:pt idx="3">
                  <c:v>109.7</c:v>
                </c:pt>
              </c:numCache>
            </c:numRef>
          </c:val>
        </c:ser>
        <c:firstSliceAng val="0"/>
      </c:pieChart>
    </c:plotArea>
    <c:plotVisOnly val="1"/>
  </c:chart>
  <c:spPr>
    <a:gradFill>
      <a:gsLst>
        <a:gs pos="0">
          <a:schemeClr val="accent2">
            <a:lumMod val="40000"/>
            <a:lumOff val="60000"/>
          </a:schemeClr>
        </a:gs>
        <a:gs pos="64999">
          <a:srgbClr val="F0EBD5"/>
        </a:gs>
        <a:gs pos="100000">
          <a:srgbClr val="D1C39F"/>
        </a:gs>
      </a:gsLst>
      <a:lin ang="5400000" scaled="0"/>
    </a:gradFill>
    <a:effectLst>
      <a:outerShdw blurRad="50800" dist="50800" dir="5400000" algn="ctr" rotWithShape="0">
        <a:srgbClr val="FFFF00"/>
      </a:outerShdw>
    </a:effectLst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20"/>
      <c:perspective val="80"/>
    </c:view3D>
    <c:plotArea>
      <c:layout>
        <c:manualLayout>
          <c:layoutTarget val="inner"/>
          <c:xMode val="edge"/>
          <c:yMode val="edge"/>
          <c:x val="0.21703607813826406"/>
          <c:y val="0.1046197307360836"/>
          <c:w val="0.58223786019878399"/>
          <c:h val="0.8242068410606163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 prstMaterial="matte"/>
          </c:spPr>
          <c:explosion val="4"/>
          <c:dPt>
            <c:idx val="0"/>
            <c:explosion val="17"/>
          </c:dPt>
          <c:dPt>
            <c:idx val="1"/>
            <c:explosion val="6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dLbl>
              <c:idx val="0"/>
              <c:layout>
                <c:manualLayout>
                  <c:x val="1.4678856667321629E-2"/>
                  <c:y val="-5.7657254107322732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/>
                      <a:t>НАЛОГОВЫЕ И НЕНАЛОГОВЫЕ ДОХОДЫ; 387,5; 26%</a:t>
                    </a:r>
                  </a:p>
                </c:rich>
              </c:tx>
              <c:dLblPos val="bestFit"/>
              <c:showVal val="1"/>
              <c:showCatName val="1"/>
              <c:showPercent val="1"/>
            </c:dLbl>
            <c:dLbl>
              <c:idx val="1"/>
              <c:layout>
                <c:manualLayout>
                  <c:x val="-3.4250665557083802E-2"/>
                  <c:y val="4.3242940580491947E-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/>
                      <a:t>БЕЗВОЗМЕЗДНЫЕ ПОСТУПЛЕНИЯ ИЗ ДРУГИХ БЮДЖЕТОВ; 1129,2; 74%</a:t>
                    </a:r>
                  </a:p>
                </c:rich>
              </c:tx>
              <c:dLblPos val="bestFit"/>
              <c:showVal val="1"/>
              <c:showCatName val="1"/>
              <c:showPercent val="1"/>
            </c:dLbl>
            <c:dLblPos val="outEnd"/>
            <c:showVal val="1"/>
            <c:showCatName val="1"/>
            <c:showPercent val="1"/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 ИЗ ДРУГИХ БЮДЖЕТОВ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387.5</c:v>
                </c:pt>
                <c:pt idx="1">
                  <c:v>1129.2</c:v>
                </c:pt>
              </c:numCache>
            </c:numRef>
          </c:val>
        </c:ser>
      </c:pie3DChart>
    </c:plotArea>
    <c:plotVisOnly val="1"/>
  </c:chart>
  <c:spPr>
    <a:gradFill>
      <a:gsLst>
        <a:gs pos="0">
          <a:schemeClr val="accent2">
            <a:lumMod val="40000"/>
            <a:lumOff val="60000"/>
          </a:schemeClr>
        </a:gs>
        <a:gs pos="64999">
          <a:srgbClr val="F0EBD5"/>
        </a:gs>
        <a:gs pos="100000">
          <a:srgbClr val="D1C39F"/>
        </a:gs>
      </a:gsLst>
      <a:lin ang="5400000" scaled="0"/>
    </a:gradFill>
    <a:effectLst>
      <a:outerShdw blurRad="50800" dist="50800" dir="5400000" algn="ctr" rotWithShape="0">
        <a:srgbClr val="FFFF00"/>
      </a:outerShdw>
    </a:effectLst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40"/>
      <c:perspective val="30"/>
    </c:view3D>
    <c:plotArea>
      <c:layout>
        <c:manualLayout>
          <c:layoutTarget val="inner"/>
          <c:xMode val="edge"/>
          <c:yMode val="edge"/>
          <c:x val="3.8407635332988833E-2"/>
          <c:y val="0.13848262938383038"/>
          <c:w val="0.54613849795356462"/>
          <c:h val="0.824857990540121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Расходы, млн. руб.</c:v>
                </c:pt>
              </c:strCache>
            </c:strRef>
          </c:tx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35A42C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rgbClr val="C00000"/>
              </a:solidFill>
            </c:spPr>
          </c:dPt>
          <c:dPt>
            <c:idx val="5"/>
            <c:spPr>
              <a:solidFill>
                <a:srgbClr val="FFFF00"/>
              </a:solidFill>
            </c:spPr>
          </c:dPt>
          <c:dPt>
            <c:idx val="6"/>
            <c:spPr>
              <a:solidFill>
                <a:srgbClr val="0070C0"/>
              </a:solidFill>
            </c:spPr>
          </c:dPt>
          <c:dPt>
            <c:idx val="8"/>
            <c:spPr>
              <a:solidFill>
                <a:srgbClr val="FF6600"/>
              </a:solidFill>
            </c:spPr>
          </c:dPt>
          <c:dPt>
            <c:idx val="9"/>
            <c:spPr>
              <a:solidFill>
                <a:srgbClr val="990099"/>
              </a:solidFill>
            </c:spPr>
          </c:dPt>
          <c:dLbls>
            <c:dLbl>
              <c:idx val="0"/>
              <c:layout>
                <c:manualLayout>
                  <c:x val="-0.11653150094452309"/>
                  <c:y val="-0.12609226491194073"/>
                </c:manualLayout>
              </c:layout>
              <c:showVal val="1"/>
              <c:showPercent val="1"/>
            </c:dLbl>
            <c:dLbl>
              <c:idx val="1"/>
              <c:layout>
                <c:manualLayout>
                  <c:x val="-3.7090162922023863E-2"/>
                  <c:y val="-0.14542482956352326"/>
                </c:manualLayout>
              </c:layout>
              <c:showVal val="1"/>
              <c:showPercent val="1"/>
            </c:dLbl>
            <c:dLbl>
              <c:idx val="2"/>
              <c:layout>
                <c:manualLayout>
                  <c:x val="6.8720340679736161E-2"/>
                  <c:y val="-0.13058355784215972"/>
                </c:manualLayout>
              </c:layout>
              <c:showVal val="1"/>
              <c:showPercent val="1"/>
            </c:dLbl>
            <c:dLbl>
              <c:idx val="3"/>
              <c:layout>
                <c:manualLayout>
                  <c:x val="5.2287215734581872E-2"/>
                  <c:y val="-7.863641486503288E-2"/>
                </c:manualLayout>
              </c:layout>
              <c:showVal val="1"/>
              <c:showPercent val="1"/>
            </c:dLbl>
            <c:dLbl>
              <c:idx val="4"/>
              <c:layout>
                <c:manualLayout>
                  <c:x val="-2.4237977057616784E-3"/>
                  <c:y val="-4.3665800216935467E-2"/>
                </c:manualLayout>
              </c:layout>
              <c:showVal val="1"/>
              <c:showPercent val="1"/>
            </c:dLbl>
            <c:dLbl>
              <c:idx val="5"/>
              <c:layout>
                <c:manualLayout>
                  <c:x val="2.8322143829955626E-2"/>
                  <c:y val="-8.7020051814699143E-3"/>
                </c:manualLayout>
              </c:layout>
              <c:showVal val="1"/>
              <c:showPercent val="1"/>
            </c:dLbl>
            <c:dLbl>
              <c:idx val="6"/>
              <c:layout>
                <c:manualLayout>
                  <c:x val="0.10952107263017771"/>
                  <c:y val="7.1718456240699321E-2"/>
                </c:manualLayout>
              </c:layout>
              <c:showVal val="1"/>
              <c:showPercent val="1"/>
            </c:dLbl>
            <c:dLbl>
              <c:idx val="7"/>
              <c:layout>
                <c:manualLayout>
                  <c:x val="-5.7612224087067933E-2"/>
                  <c:y val="1.7642398476128425E-2"/>
                </c:manualLayout>
              </c:layout>
              <c:showVal val="1"/>
              <c:showPercent val="1"/>
            </c:dLbl>
            <c:dLbl>
              <c:idx val="8"/>
              <c:layout>
                <c:manualLayout>
                  <c:x val="-5.9410981279883037E-3"/>
                  <c:y val="-6.880432808510302E-2"/>
                </c:manualLayout>
              </c:layout>
              <c:showVal val="1"/>
              <c:showPercent val="1"/>
            </c:dLbl>
            <c:dLbl>
              <c:idx val="9"/>
              <c:layout>
                <c:manualLayout>
                  <c:x val="5.5411006290651162E-2"/>
                  <c:y val="-2.365742267475239E-2"/>
                </c:manualLayout>
              </c:layout>
              <c:showVal val="1"/>
              <c:showPercent val="1"/>
            </c:dLbl>
            <c:txPr>
              <a:bodyPr/>
              <a:lstStyle/>
              <a:p>
                <a:pPr>
                  <a:defRPr sz="1800" b="1" i="0"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howLeaderLines val="1"/>
          </c:dLbls>
          <c:cat>
            <c:strRef>
              <c:f>Лист1!$A$2:$A$11</c:f>
              <c:strCache>
                <c:ptCount val="10"/>
                <c:pt idx="0">
                  <c:v>Культура и спорт </c:v>
                </c:pt>
                <c:pt idx="1">
                  <c:v>ЖКХ</c:v>
                </c:pt>
                <c:pt idx="2">
                  <c:v>Социальная политика</c:v>
                </c:pt>
                <c:pt idx="3">
                  <c:v>Национальная безопасность </c:v>
                </c:pt>
                <c:pt idx="4">
                  <c:v>Национальная экономика</c:v>
                </c:pt>
                <c:pt idx="5">
                  <c:v>Национальная оборона</c:v>
                </c:pt>
                <c:pt idx="6">
                  <c:v>Образование</c:v>
                </c:pt>
                <c:pt idx="7">
                  <c:v>Обслуживание муниц. долга</c:v>
                </c:pt>
                <c:pt idx="8">
                  <c:v>Межбюджетные трансферты</c:v>
                </c:pt>
                <c:pt idx="9">
                  <c:v>Общегосударственные расход.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111.4</c:v>
                </c:pt>
                <c:pt idx="1">
                  <c:v>34.9</c:v>
                </c:pt>
                <c:pt idx="2">
                  <c:v>22.2</c:v>
                </c:pt>
                <c:pt idx="3">
                  <c:v>10.200000000000001</c:v>
                </c:pt>
                <c:pt idx="4">
                  <c:v>81.3</c:v>
                </c:pt>
                <c:pt idx="5">
                  <c:v>2.1</c:v>
                </c:pt>
                <c:pt idx="6">
                  <c:v>1151.8</c:v>
                </c:pt>
                <c:pt idx="7">
                  <c:v>0.2</c:v>
                </c:pt>
                <c:pt idx="8">
                  <c:v>43.3</c:v>
                </c:pt>
                <c:pt idx="9">
                  <c:v>90.3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4669087209900766"/>
          <c:y val="0"/>
          <c:w val="0.33538208250628693"/>
          <c:h val="1"/>
        </c:manualLayout>
      </c:layout>
      <c:spPr>
        <a:noFill/>
      </c:spPr>
      <c:txPr>
        <a:bodyPr/>
        <a:lstStyle/>
        <a:p>
          <a:pPr algn="l">
            <a:defRPr sz="1600" b="1" i="0" kern="0" spc="-50" baseline="0">
              <a:latin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rgbClr val="C00000"/>
                </a:solidFill>
              </a:rPr>
              <a:t>Остаток долга по </a:t>
            </a:r>
            <a:r>
              <a:rPr lang="ru-RU" dirty="0" smtClean="0">
                <a:solidFill>
                  <a:srgbClr val="C00000"/>
                </a:solidFill>
              </a:rPr>
              <a:t>бюджетному кредиту,</a:t>
            </a:r>
          </a:p>
          <a:p>
            <a:pPr>
              <a:defRPr/>
            </a:pP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млн. руб.</a:t>
            </a:r>
          </a:p>
        </c:rich>
      </c:tx>
    </c:title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Остаток долга по кредиту, млн. руб.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marker>
            <c:symbol val="circle"/>
            <c:size val="7"/>
            <c:spPr>
              <a:solidFill>
                <a:srgbClr val="C00000"/>
              </a:solidFill>
              <a:ln>
                <a:solidFill>
                  <a:schemeClr val="accent4">
                    <a:lumMod val="50000"/>
                  </a:schemeClr>
                </a:solidFill>
              </a:ln>
            </c:spPr>
          </c:marker>
          <c:cat>
            <c:numRef>
              <c:f>Лист1!$A$2:$A$5</c:f>
              <c:numCache>
                <c:formatCode>dd/mm/yyyy</c:formatCode>
                <c:ptCount val="4"/>
                <c:pt idx="0">
                  <c:v>43466</c:v>
                </c:pt>
                <c:pt idx="1">
                  <c:v>43831</c:v>
                </c:pt>
                <c:pt idx="2">
                  <c:v>44197</c:v>
                </c:pt>
                <c:pt idx="3">
                  <c:v>44562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</c:v>
                </c:pt>
                <c:pt idx="1">
                  <c:v>9</c:v>
                </c:pt>
                <c:pt idx="2">
                  <c:v>3</c:v>
                </c:pt>
                <c:pt idx="3">
                  <c:v>0</c:v>
                </c:pt>
              </c:numCache>
            </c:numRef>
          </c:val>
        </c:ser>
        <c:marker val="1"/>
        <c:axId val="134341760"/>
        <c:axId val="134343680"/>
      </c:lineChart>
      <c:dateAx>
        <c:axId val="134341760"/>
        <c:scaling>
          <c:orientation val="minMax"/>
        </c:scaling>
        <c:axPos val="b"/>
        <c:numFmt formatCode="dd/mm/yyyy" sourceLinked="1"/>
        <c:tickLblPos val="nextTo"/>
        <c:crossAx val="134343680"/>
        <c:crosses val="autoZero"/>
        <c:auto val="1"/>
        <c:lblOffset val="100"/>
      </c:dateAx>
      <c:valAx>
        <c:axId val="134343680"/>
        <c:scaling>
          <c:orientation val="minMax"/>
        </c:scaling>
        <c:axPos val="l"/>
        <c:majorGridlines/>
        <c:numFmt formatCode="General" sourceLinked="1"/>
        <c:tickLblPos val="nextTo"/>
        <c:crossAx val="134341760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</c:spPr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B4EA12-D3D5-41FB-BFB0-0CDE6A873C89}" type="doc">
      <dgm:prSet loTypeId="urn:microsoft.com/office/officeart/2005/8/layout/chevron2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ru-RU"/>
        </a:p>
      </dgm:t>
    </dgm:pt>
    <dgm:pt modelId="{BAD6D2AE-D3E2-43F3-9B23-DEFD5BC63FBC}" type="pres">
      <dgm:prSet presAssocID="{DEB4EA12-D3D5-41FB-BFB0-0CDE6A873C8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A18F182-C3AA-48E7-9B09-C00A9D0FE33C}" type="presOf" srcId="{DEB4EA12-D3D5-41FB-BFB0-0CDE6A873C89}" destId="{BAD6D2AE-D3E2-43F3-9B23-DEFD5BC63FBC}" srcOrd="0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944254-C606-4DF4-94D3-279136262EEA}" type="doc">
      <dgm:prSet loTypeId="urn:microsoft.com/office/officeart/2005/8/layout/lProcess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041A0D9-9973-48F2-B6CE-7B0416F720F3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Безопасные качественные дороги</a:t>
          </a:r>
          <a:endParaRPr lang="ru-RU" b="1" dirty="0">
            <a:solidFill>
              <a:srgbClr val="002060"/>
            </a:solidFill>
          </a:endParaRPr>
        </a:p>
      </dgm:t>
    </dgm:pt>
    <dgm:pt modelId="{15D9B0EA-FBB9-4921-8384-EE95E8EF48FE}" type="parTrans" cxnId="{37DFC37F-E809-4432-95CE-2AE96383B14A}">
      <dgm:prSet/>
      <dgm:spPr/>
      <dgm:t>
        <a:bodyPr/>
        <a:lstStyle/>
        <a:p>
          <a:endParaRPr lang="ru-RU"/>
        </a:p>
      </dgm:t>
    </dgm:pt>
    <dgm:pt modelId="{CE492831-376E-41FC-BCD3-441B8D9E3FB9}" type="sibTrans" cxnId="{37DFC37F-E809-4432-95CE-2AE96383B14A}">
      <dgm:prSet/>
      <dgm:spPr/>
      <dgm:t>
        <a:bodyPr/>
        <a:lstStyle/>
        <a:p>
          <a:endParaRPr lang="ru-RU"/>
        </a:p>
      </dgm:t>
    </dgm:pt>
    <dgm:pt modelId="{37655C8A-4553-4BEE-8573-8452BD41E75A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Региональный проект «Дорожная сеть»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AAE9F3C7-319B-42CC-841E-2D95A4393B9D}" type="parTrans" cxnId="{6BF8568B-5527-4935-9ABF-91A33CBC3257}">
      <dgm:prSet/>
      <dgm:spPr/>
      <dgm:t>
        <a:bodyPr/>
        <a:lstStyle/>
        <a:p>
          <a:endParaRPr lang="ru-RU"/>
        </a:p>
      </dgm:t>
    </dgm:pt>
    <dgm:pt modelId="{0DC8F8B7-14F9-4FC6-80D4-CFA55C98750F}" type="sibTrans" cxnId="{6BF8568B-5527-4935-9ABF-91A33CBC3257}">
      <dgm:prSet/>
      <dgm:spPr/>
      <dgm:t>
        <a:bodyPr/>
        <a:lstStyle/>
        <a:p>
          <a:endParaRPr lang="ru-RU"/>
        </a:p>
      </dgm:t>
    </dgm:pt>
    <dgm:pt modelId="{89E46923-3AF2-49CF-8A82-D22C299C2413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М.О.Красноярское, Шварцевское, г.Липки.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Софинансирование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24,5 млн.руб.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29536A5A-1458-4421-B02F-8920467E5867}" type="parTrans" cxnId="{FCEF0D19-BD4C-4066-A715-44BFB2C391CC}">
      <dgm:prSet/>
      <dgm:spPr/>
      <dgm:t>
        <a:bodyPr/>
        <a:lstStyle/>
        <a:p>
          <a:endParaRPr lang="ru-RU"/>
        </a:p>
      </dgm:t>
    </dgm:pt>
    <dgm:pt modelId="{961B5718-E96A-4553-B25E-07BCDBC571E6}" type="sibTrans" cxnId="{FCEF0D19-BD4C-4066-A715-44BFB2C391CC}">
      <dgm:prSet/>
      <dgm:spPr/>
      <dgm:t>
        <a:bodyPr/>
        <a:lstStyle/>
        <a:p>
          <a:endParaRPr lang="ru-RU"/>
        </a:p>
      </dgm:t>
    </dgm:pt>
    <dgm:pt modelId="{1F8E7E83-2548-45F9-90A2-D253C731742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Жилье и городская среда</a:t>
          </a:r>
          <a:endParaRPr lang="ru-RU" sz="24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3EDC821-82BE-408D-BC34-2CB5E86FAD62}" type="parTrans" cxnId="{37A42B2F-371C-40F9-A920-1AAA7F437AEC}">
      <dgm:prSet/>
      <dgm:spPr/>
      <dgm:t>
        <a:bodyPr/>
        <a:lstStyle/>
        <a:p>
          <a:endParaRPr lang="ru-RU"/>
        </a:p>
      </dgm:t>
    </dgm:pt>
    <dgm:pt modelId="{07235D80-69EA-4BBB-A871-59437F8AF1BD}" type="sibTrans" cxnId="{37A42B2F-371C-40F9-A920-1AAA7F437AEC}">
      <dgm:prSet/>
      <dgm:spPr/>
      <dgm:t>
        <a:bodyPr/>
        <a:lstStyle/>
        <a:p>
          <a:endParaRPr lang="ru-RU"/>
        </a:p>
      </dgm:t>
    </dgm:pt>
    <dgm:pt modelId="{35A2064B-DCA4-40C1-BD6A-D542D27CE8FF}">
      <dgm:prSet phldrT="[Текст]" custT="1"/>
      <dgm:spPr/>
      <dgm:t>
        <a:bodyPr/>
        <a:lstStyle/>
        <a:p>
          <a:r>
            <a:rPr lang="ru-RU" sz="1500" b="1" dirty="0" smtClean="0">
              <a:latin typeface="Times New Roman" pitchFamily="18" charset="0"/>
              <a:cs typeface="Times New Roman" pitchFamily="18" charset="0"/>
            </a:rPr>
            <a:t>Региональный проект «Обеспечение устойчивого сокращения непригодного для проживания жилищного фонда»</a:t>
          </a:r>
          <a:endParaRPr lang="ru-RU" sz="1500" b="1" dirty="0">
            <a:latin typeface="Times New Roman" pitchFamily="18" charset="0"/>
            <a:cs typeface="Times New Roman" pitchFamily="18" charset="0"/>
          </a:endParaRPr>
        </a:p>
      </dgm:t>
    </dgm:pt>
    <dgm:pt modelId="{02D73F57-49C7-41AF-9B10-23A785E52F0C}" type="parTrans" cxnId="{7EB55611-96A8-45D6-9604-3F4509081619}">
      <dgm:prSet/>
      <dgm:spPr/>
      <dgm:t>
        <a:bodyPr/>
        <a:lstStyle/>
        <a:p>
          <a:endParaRPr lang="ru-RU"/>
        </a:p>
      </dgm:t>
    </dgm:pt>
    <dgm:pt modelId="{DC47C361-56AA-4323-9BFB-C7AFDF958116}" type="sibTrans" cxnId="{7EB55611-96A8-45D6-9604-3F4509081619}">
      <dgm:prSet/>
      <dgm:spPr/>
      <dgm:t>
        <a:bodyPr/>
        <a:lstStyle/>
        <a:p>
          <a:endParaRPr lang="ru-RU"/>
        </a:p>
      </dgm:t>
    </dgm:pt>
    <dgm:pt modelId="{4806029D-A824-4105-8C90-B29D45BB7270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19,4 млн.руб.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6E078379-790B-4A64-8C30-D626CEB01516}" type="parTrans" cxnId="{9AD805CD-5346-46BB-B859-D3277B72F6C6}">
      <dgm:prSet/>
      <dgm:spPr/>
      <dgm:t>
        <a:bodyPr/>
        <a:lstStyle/>
        <a:p>
          <a:endParaRPr lang="ru-RU"/>
        </a:p>
      </dgm:t>
    </dgm:pt>
    <dgm:pt modelId="{CB82DF2B-5970-4C38-B1BD-CE394AB21739}" type="sibTrans" cxnId="{9AD805CD-5346-46BB-B859-D3277B72F6C6}">
      <dgm:prSet/>
      <dgm:spPr/>
      <dgm:t>
        <a:bodyPr/>
        <a:lstStyle/>
        <a:p>
          <a:endParaRPr lang="ru-RU"/>
        </a:p>
      </dgm:t>
    </dgm:pt>
    <dgm:pt modelId="{707D9F03-E4EB-4425-B983-FD84A29910F9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Образование</a:t>
          </a:r>
          <a:endParaRPr lang="ru-RU" sz="24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B481878-F9AB-4F5E-84C6-FC95357F9B18}" type="parTrans" cxnId="{EF7CFCFB-32E2-499C-843E-DC8AD85EECEF}">
      <dgm:prSet/>
      <dgm:spPr/>
      <dgm:t>
        <a:bodyPr/>
        <a:lstStyle/>
        <a:p>
          <a:endParaRPr lang="ru-RU"/>
        </a:p>
      </dgm:t>
    </dgm:pt>
    <dgm:pt modelId="{24C808A2-5A33-425D-AE24-EFA6BF951085}" type="sibTrans" cxnId="{EF7CFCFB-32E2-499C-843E-DC8AD85EECEF}">
      <dgm:prSet/>
      <dgm:spPr/>
      <dgm:t>
        <a:bodyPr/>
        <a:lstStyle/>
        <a:p>
          <a:endParaRPr lang="ru-RU"/>
        </a:p>
      </dgm:t>
    </dgm:pt>
    <dgm:pt modelId="{58AB189C-7749-4A7B-91D6-0E99C50B1530}">
      <dgm:prSet phldrT="[Текст]" custT="1"/>
      <dgm:spPr/>
      <dgm:t>
        <a:bodyPr/>
        <a:lstStyle/>
        <a:p>
          <a:r>
            <a:rPr lang="ru-RU" sz="1500" b="1" dirty="0" smtClean="0">
              <a:latin typeface="Times New Roman" pitchFamily="18" charset="0"/>
              <a:cs typeface="Times New Roman" pitchFamily="18" charset="0"/>
            </a:rPr>
            <a:t>Региональные проекты «Современная школа» и «Цифровая образовательная среда»</a:t>
          </a:r>
          <a:endParaRPr lang="ru-RU" sz="1500" b="1" dirty="0">
            <a:latin typeface="Times New Roman" pitchFamily="18" charset="0"/>
            <a:cs typeface="Times New Roman" pitchFamily="18" charset="0"/>
          </a:endParaRPr>
        </a:p>
      </dgm:t>
    </dgm:pt>
    <dgm:pt modelId="{9EE6018B-CD89-49A1-8638-3BBA98CE84D9}" type="parTrans" cxnId="{BCD9FD1D-6F1D-45E7-8F9D-5A1315081F62}">
      <dgm:prSet/>
      <dgm:spPr/>
      <dgm:t>
        <a:bodyPr/>
        <a:lstStyle/>
        <a:p>
          <a:endParaRPr lang="ru-RU"/>
        </a:p>
      </dgm:t>
    </dgm:pt>
    <dgm:pt modelId="{CE673347-54C0-468B-B506-1B91458447D4}" type="sibTrans" cxnId="{BCD9FD1D-6F1D-45E7-8F9D-5A1315081F62}">
      <dgm:prSet/>
      <dgm:spPr/>
      <dgm:t>
        <a:bodyPr/>
        <a:lstStyle/>
        <a:p>
          <a:endParaRPr lang="ru-RU"/>
        </a:p>
      </dgm:t>
    </dgm:pt>
    <dgm:pt modelId="{95277BAE-3F8C-440B-BEB6-02517FB3E80D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10,2 млн.руб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4F8DA098-06B4-4283-924F-80AC6EB6F41C}" type="parTrans" cxnId="{C09B543B-64CD-48E2-8082-C749673DB5D3}">
      <dgm:prSet/>
      <dgm:spPr/>
      <dgm:t>
        <a:bodyPr/>
        <a:lstStyle/>
        <a:p>
          <a:endParaRPr lang="ru-RU"/>
        </a:p>
      </dgm:t>
    </dgm:pt>
    <dgm:pt modelId="{B0AF4735-0FBE-448B-96AD-1690F254A4FF}" type="sibTrans" cxnId="{C09B543B-64CD-48E2-8082-C749673DB5D3}">
      <dgm:prSet/>
      <dgm:spPr/>
      <dgm:t>
        <a:bodyPr/>
        <a:lstStyle/>
        <a:p>
          <a:endParaRPr lang="ru-RU"/>
        </a:p>
      </dgm:t>
    </dgm:pt>
    <dgm:pt modelId="{E8644842-C720-47E1-AEF2-306E3A08D3B5}">
      <dgm:prSet custT="1"/>
      <dgm:spPr/>
      <dgm:t>
        <a:bodyPr/>
        <a:lstStyle/>
        <a:p>
          <a:r>
            <a:rPr lang="ru-RU" sz="23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Демография</a:t>
          </a:r>
          <a:endParaRPr lang="ru-RU" sz="23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AE20422-3B62-43DA-9955-EE71E3FF6A88}" type="parTrans" cxnId="{ABBACAB0-BF4A-4DBA-AE3E-B298F6662610}">
      <dgm:prSet/>
      <dgm:spPr/>
      <dgm:t>
        <a:bodyPr/>
        <a:lstStyle/>
        <a:p>
          <a:endParaRPr lang="ru-RU"/>
        </a:p>
      </dgm:t>
    </dgm:pt>
    <dgm:pt modelId="{CF37DA65-F3B7-455E-BCFE-6FD99E007AF6}" type="sibTrans" cxnId="{ABBACAB0-BF4A-4DBA-AE3E-B298F6662610}">
      <dgm:prSet/>
      <dgm:spPr/>
      <dgm:t>
        <a:bodyPr/>
        <a:lstStyle/>
        <a:p>
          <a:endParaRPr lang="ru-RU"/>
        </a:p>
      </dgm:t>
    </dgm:pt>
    <dgm:pt modelId="{1950B324-846C-47A2-9846-DF6EF69D3911}">
      <dgm:prSet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110,0 млн.руб.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8978C019-560B-415E-B001-F2C45A4E4B29}" type="parTrans" cxnId="{2825366A-EED9-41D8-BB82-16FA8D4E5BE9}">
      <dgm:prSet/>
      <dgm:spPr/>
      <dgm:t>
        <a:bodyPr/>
        <a:lstStyle/>
        <a:p>
          <a:endParaRPr lang="ru-RU"/>
        </a:p>
      </dgm:t>
    </dgm:pt>
    <dgm:pt modelId="{561C651C-CAC9-4E66-A520-25C5772899A8}" type="sibTrans" cxnId="{2825366A-EED9-41D8-BB82-16FA8D4E5BE9}">
      <dgm:prSet/>
      <dgm:spPr/>
      <dgm:t>
        <a:bodyPr/>
        <a:lstStyle/>
        <a:p>
          <a:endParaRPr lang="ru-RU"/>
        </a:p>
      </dgm:t>
    </dgm:pt>
    <dgm:pt modelId="{3CFE6B1A-4F9E-4FC8-A802-33107991D634}">
      <dgm:prSet custT="1"/>
      <dgm:spPr/>
      <dgm:t>
        <a:bodyPr/>
        <a:lstStyle/>
        <a:p>
          <a:r>
            <a:rPr lang="ru-RU" sz="1500" b="1" dirty="0" smtClean="0">
              <a:latin typeface="Times New Roman" pitchFamily="18" charset="0"/>
              <a:cs typeface="Times New Roman" pitchFamily="18" charset="0"/>
            </a:rPr>
            <a:t>Региональный проект «Содействие занятости женщин – создание условий дошкольного образования для детей в возрасте до 3х лет</a:t>
          </a:r>
          <a:endParaRPr lang="ru-RU" sz="1500" b="1" dirty="0">
            <a:latin typeface="Times New Roman" pitchFamily="18" charset="0"/>
            <a:cs typeface="Times New Roman" pitchFamily="18" charset="0"/>
          </a:endParaRPr>
        </a:p>
      </dgm:t>
    </dgm:pt>
    <dgm:pt modelId="{028EE109-C3DD-4017-8B6C-694B35CC1D11}" type="parTrans" cxnId="{1EF448C4-7842-4C60-9CCC-D9EF5B9B5AE2}">
      <dgm:prSet/>
      <dgm:spPr/>
      <dgm:t>
        <a:bodyPr/>
        <a:lstStyle/>
        <a:p>
          <a:endParaRPr lang="ru-RU"/>
        </a:p>
      </dgm:t>
    </dgm:pt>
    <dgm:pt modelId="{512121DD-5BBD-489E-A5C7-A362AD340A75}" type="sibTrans" cxnId="{1EF448C4-7842-4C60-9CCC-D9EF5B9B5AE2}">
      <dgm:prSet/>
      <dgm:spPr/>
      <dgm:t>
        <a:bodyPr/>
        <a:lstStyle/>
        <a:p>
          <a:endParaRPr lang="ru-RU"/>
        </a:p>
      </dgm:t>
    </dgm:pt>
    <dgm:pt modelId="{70C74EEF-B423-4956-AEC9-F85F958E1FBC}" type="pres">
      <dgm:prSet presAssocID="{1D944254-C606-4DF4-94D3-279136262EEA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E195BE9-D025-42F1-B6DD-47ADAAF9BF08}" type="pres">
      <dgm:prSet presAssocID="{A041A0D9-9973-48F2-B6CE-7B0416F720F3}" presName="horFlow" presStyleCnt="0"/>
      <dgm:spPr/>
    </dgm:pt>
    <dgm:pt modelId="{F042BAC1-04EB-4928-BE00-19C8AE8C2A19}" type="pres">
      <dgm:prSet presAssocID="{A041A0D9-9973-48F2-B6CE-7B0416F720F3}" presName="bigChev" presStyleLbl="node1" presStyleIdx="0" presStyleCnt="4" custScaleX="140842" custScaleY="128806" custLinFactNeighborX="38025" custLinFactNeighborY="-15050"/>
      <dgm:spPr/>
      <dgm:t>
        <a:bodyPr/>
        <a:lstStyle/>
        <a:p>
          <a:endParaRPr lang="ru-RU"/>
        </a:p>
      </dgm:t>
    </dgm:pt>
    <dgm:pt modelId="{BF85A71B-8105-42A9-99FD-50E7DA56F240}" type="pres">
      <dgm:prSet presAssocID="{AAE9F3C7-319B-42CC-841E-2D95A4393B9D}" presName="parTrans" presStyleCnt="0"/>
      <dgm:spPr/>
    </dgm:pt>
    <dgm:pt modelId="{5C141380-3ACD-4D33-927E-7F9A314290D4}" type="pres">
      <dgm:prSet presAssocID="{37655C8A-4553-4BEE-8573-8452BD41E75A}" presName="node" presStyleLbl="alignAccFollowNode1" presStyleIdx="0" presStyleCnt="8" custScaleX="190262" custScaleY="149284" custLinFactNeighborX="-4919" custLinFactNeighborY="-210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B737B5-DF79-4DF7-80B0-EEB74251E99B}" type="pres">
      <dgm:prSet presAssocID="{0DC8F8B7-14F9-4FC6-80D4-CFA55C98750F}" presName="sibTrans" presStyleCnt="0"/>
      <dgm:spPr/>
    </dgm:pt>
    <dgm:pt modelId="{BD80DB9C-C5DD-400A-BFA4-57B605D58CB1}" type="pres">
      <dgm:prSet presAssocID="{89E46923-3AF2-49CF-8A82-D22C299C2413}" presName="node" presStyleLbl="alignAccFollowNode1" presStyleIdx="1" presStyleCnt="8" custScaleX="169248" custScaleY="149285" custLinFactNeighborX="-63118" custLinFactNeighborY="-210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770EF0-2B04-45BC-8F81-A050E23A6A9A}" type="pres">
      <dgm:prSet presAssocID="{A041A0D9-9973-48F2-B6CE-7B0416F720F3}" presName="vSp" presStyleCnt="0"/>
      <dgm:spPr/>
    </dgm:pt>
    <dgm:pt modelId="{85501266-23D2-4B06-8E0D-EF7518E8EB88}" type="pres">
      <dgm:prSet presAssocID="{1F8E7E83-2548-45F9-90A2-D253C731742C}" presName="horFlow" presStyleCnt="0"/>
      <dgm:spPr/>
    </dgm:pt>
    <dgm:pt modelId="{B9A61D51-17CC-433B-B21E-B3947171FED9}" type="pres">
      <dgm:prSet presAssocID="{1F8E7E83-2548-45F9-90A2-D253C731742C}" presName="bigChev" presStyleLbl="node1" presStyleIdx="1" presStyleCnt="4" custScaleX="139891" custScaleY="142592" custLinFactNeighborX="38024" custLinFactNeighborY="-5974"/>
      <dgm:spPr/>
      <dgm:t>
        <a:bodyPr/>
        <a:lstStyle/>
        <a:p>
          <a:endParaRPr lang="ru-RU"/>
        </a:p>
      </dgm:t>
    </dgm:pt>
    <dgm:pt modelId="{6AA6FDC4-FF12-42A8-94A8-F4000FBB9B59}" type="pres">
      <dgm:prSet presAssocID="{02D73F57-49C7-41AF-9B10-23A785E52F0C}" presName="parTrans" presStyleCnt="0"/>
      <dgm:spPr/>
    </dgm:pt>
    <dgm:pt modelId="{2DF9A9F2-F148-4634-B2DB-0E9AA26EF81E}" type="pres">
      <dgm:prSet presAssocID="{35A2064B-DCA4-40C1-BD6A-D542D27CE8FF}" presName="node" presStyleLbl="alignAccFollowNode1" presStyleIdx="2" presStyleCnt="8" custScaleX="207483" custScaleY="164747" custLinFactNeighborX="-48562" custLinFactNeighborY="-69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2FCA3E-ADE2-4F8A-96B3-556D63A9893C}" type="pres">
      <dgm:prSet presAssocID="{DC47C361-56AA-4323-9BFB-C7AFDF958116}" presName="sibTrans" presStyleCnt="0"/>
      <dgm:spPr/>
    </dgm:pt>
    <dgm:pt modelId="{AD0A42C2-0593-46F1-B4F2-00497E631E7F}" type="pres">
      <dgm:prSet presAssocID="{4806029D-A824-4105-8C90-B29D45BB7270}" presName="node" presStyleLbl="alignAccFollowNode1" presStyleIdx="3" presStyleCnt="8" custScaleX="161492" custScaleY="172220" custLinFactX="-4582" custLinFactNeighborX="-100000" custLinFactNeighborY="-6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749FC3-33C2-40B8-B833-DDF583438032}" type="pres">
      <dgm:prSet presAssocID="{1F8E7E83-2548-45F9-90A2-D253C731742C}" presName="vSp" presStyleCnt="0"/>
      <dgm:spPr/>
    </dgm:pt>
    <dgm:pt modelId="{A38754A2-B43F-46ED-8360-5B53422103EA}" type="pres">
      <dgm:prSet presAssocID="{707D9F03-E4EB-4425-B983-FD84A29910F9}" presName="horFlow" presStyleCnt="0"/>
      <dgm:spPr/>
    </dgm:pt>
    <dgm:pt modelId="{D90FDE9B-C973-42CA-9781-307ABAB31EE9}" type="pres">
      <dgm:prSet presAssocID="{707D9F03-E4EB-4425-B983-FD84A29910F9}" presName="bigChev" presStyleLbl="node1" presStyleIdx="2" presStyleCnt="4" custScaleX="149447" custScaleY="129216" custLinFactNeighborX="10238" custLinFactNeighborY="4126"/>
      <dgm:spPr/>
      <dgm:t>
        <a:bodyPr/>
        <a:lstStyle/>
        <a:p>
          <a:endParaRPr lang="ru-RU"/>
        </a:p>
      </dgm:t>
    </dgm:pt>
    <dgm:pt modelId="{79E9E4B4-C812-47C7-83CB-A2107247713D}" type="pres">
      <dgm:prSet presAssocID="{9EE6018B-CD89-49A1-8638-3BBA98CE84D9}" presName="parTrans" presStyleCnt="0"/>
      <dgm:spPr/>
    </dgm:pt>
    <dgm:pt modelId="{C70D7764-8B44-480F-BA5D-183CC38FC4AA}" type="pres">
      <dgm:prSet presAssocID="{58AB189C-7749-4A7B-91D6-0E99C50B1530}" presName="node" presStyleLbl="alignAccFollowNode1" presStyleIdx="4" presStyleCnt="8" custScaleX="201366" custScaleY="152818" custLinFactNeighborX="-61826" custLinFactNeighborY="35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0F4CF3-9318-47CD-95F1-5A7D7F48AA97}" type="pres">
      <dgm:prSet presAssocID="{CE673347-54C0-468B-B506-1B91458447D4}" presName="sibTrans" presStyleCnt="0"/>
      <dgm:spPr/>
    </dgm:pt>
    <dgm:pt modelId="{A5EE94F0-296A-481A-85C5-3C1F06AB8397}" type="pres">
      <dgm:prSet presAssocID="{95277BAE-3F8C-440B-BEB6-02517FB3E80D}" presName="node" presStyleLbl="alignAccFollowNode1" presStyleIdx="5" presStyleCnt="8" custScaleX="152830" custScaleY="159987" custLinFactX="-5868" custLinFactNeighborX="-100000" custLinFactNeighborY="71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2D3AC6-E384-40C3-91C9-AE8372A835FA}" type="pres">
      <dgm:prSet presAssocID="{707D9F03-E4EB-4425-B983-FD84A29910F9}" presName="vSp" presStyleCnt="0"/>
      <dgm:spPr/>
    </dgm:pt>
    <dgm:pt modelId="{9CBEEF2C-CB2C-40BA-84E5-7D469E46BEB8}" type="pres">
      <dgm:prSet presAssocID="{E8644842-C720-47E1-AEF2-306E3A08D3B5}" presName="horFlow" presStyleCnt="0"/>
      <dgm:spPr/>
    </dgm:pt>
    <dgm:pt modelId="{33F57EDC-2E0F-4F8C-8C88-89380B24C6C7}" type="pres">
      <dgm:prSet presAssocID="{E8644842-C720-47E1-AEF2-306E3A08D3B5}" presName="bigChev" presStyleLbl="node1" presStyleIdx="3" presStyleCnt="4" custScaleX="143972" custScaleY="145658" custLinFactNeighborX="10503" custLinFactNeighborY="3641"/>
      <dgm:spPr/>
      <dgm:t>
        <a:bodyPr/>
        <a:lstStyle/>
        <a:p>
          <a:endParaRPr lang="ru-RU"/>
        </a:p>
      </dgm:t>
    </dgm:pt>
    <dgm:pt modelId="{1326F3EE-C6A0-4840-A16B-CA267AEB0AB2}" type="pres">
      <dgm:prSet presAssocID="{028EE109-C3DD-4017-8B6C-694B35CC1D11}" presName="parTrans" presStyleCnt="0"/>
      <dgm:spPr/>
    </dgm:pt>
    <dgm:pt modelId="{175B004E-8040-4C6B-9371-6A8BB5A4DEEE}" type="pres">
      <dgm:prSet presAssocID="{3CFE6B1A-4F9E-4FC8-A802-33107991D634}" presName="node" presStyleLbl="alignAccFollowNode1" presStyleIdx="6" presStyleCnt="8" custScaleX="218676" custScaleY="162778" custLinFactNeighborX="-68510" custLinFactNeighborY="88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2B26F-104C-4234-AF47-3C2737AFAE9B}" type="pres">
      <dgm:prSet presAssocID="{512121DD-5BBD-489E-A5C7-A362AD340A75}" presName="sibTrans" presStyleCnt="0"/>
      <dgm:spPr/>
    </dgm:pt>
    <dgm:pt modelId="{B53431BE-CD61-4C1A-A143-A2BAD7DB2C11}" type="pres">
      <dgm:prSet presAssocID="{1950B324-846C-47A2-9846-DF6EF69D3911}" presName="node" presStyleLbl="alignAccFollowNode1" presStyleIdx="7" presStyleCnt="8" custScaleX="134782" custScaleY="158173" custLinFactX="-1979" custLinFactNeighborX="-100000" custLinFactNeighborY="6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8919BC-E345-428E-9FF9-A13DA456E2CC}" type="presOf" srcId="{1F8E7E83-2548-45F9-90A2-D253C731742C}" destId="{B9A61D51-17CC-433B-B21E-B3947171FED9}" srcOrd="0" destOrd="0" presId="urn:microsoft.com/office/officeart/2005/8/layout/lProcess3"/>
    <dgm:cxn modelId="{EF7CFCFB-32E2-499C-843E-DC8AD85EECEF}" srcId="{1D944254-C606-4DF4-94D3-279136262EEA}" destId="{707D9F03-E4EB-4425-B983-FD84A29910F9}" srcOrd="2" destOrd="0" parTransId="{8B481878-F9AB-4F5E-84C6-FC95357F9B18}" sibTransId="{24C808A2-5A33-425D-AE24-EFA6BF951085}"/>
    <dgm:cxn modelId="{64C7C8AB-859C-4A3B-AFA3-98A1447DC50A}" type="presOf" srcId="{E8644842-C720-47E1-AEF2-306E3A08D3B5}" destId="{33F57EDC-2E0F-4F8C-8C88-89380B24C6C7}" srcOrd="0" destOrd="0" presId="urn:microsoft.com/office/officeart/2005/8/layout/lProcess3"/>
    <dgm:cxn modelId="{2E66F0B3-D170-48F5-BEBC-7FC8FD8B8A8D}" type="presOf" srcId="{707D9F03-E4EB-4425-B983-FD84A29910F9}" destId="{D90FDE9B-C973-42CA-9781-307ABAB31EE9}" srcOrd="0" destOrd="0" presId="urn:microsoft.com/office/officeart/2005/8/layout/lProcess3"/>
    <dgm:cxn modelId="{C09B543B-64CD-48E2-8082-C749673DB5D3}" srcId="{707D9F03-E4EB-4425-B983-FD84A29910F9}" destId="{95277BAE-3F8C-440B-BEB6-02517FB3E80D}" srcOrd="1" destOrd="0" parTransId="{4F8DA098-06B4-4283-924F-80AC6EB6F41C}" sibTransId="{B0AF4735-0FBE-448B-96AD-1690F254A4FF}"/>
    <dgm:cxn modelId="{0508473A-6CDB-4204-BCA5-BEB4BFE324F2}" type="presOf" srcId="{35A2064B-DCA4-40C1-BD6A-D542D27CE8FF}" destId="{2DF9A9F2-F148-4634-B2DB-0E9AA26EF81E}" srcOrd="0" destOrd="0" presId="urn:microsoft.com/office/officeart/2005/8/layout/lProcess3"/>
    <dgm:cxn modelId="{7EB55611-96A8-45D6-9604-3F4509081619}" srcId="{1F8E7E83-2548-45F9-90A2-D253C731742C}" destId="{35A2064B-DCA4-40C1-BD6A-D542D27CE8FF}" srcOrd="0" destOrd="0" parTransId="{02D73F57-49C7-41AF-9B10-23A785E52F0C}" sibTransId="{DC47C361-56AA-4323-9BFB-C7AFDF958116}"/>
    <dgm:cxn modelId="{4E7F0812-35BD-45E1-ADA8-1507C96D8886}" type="presOf" srcId="{58AB189C-7749-4A7B-91D6-0E99C50B1530}" destId="{C70D7764-8B44-480F-BA5D-183CC38FC4AA}" srcOrd="0" destOrd="0" presId="urn:microsoft.com/office/officeart/2005/8/layout/lProcess3"/>
    <dgm:cxn modelId="{6BF8568B-5527-4935-9ABF-91A33CBC3257}" srcId="{A041A0D9-9973-48F2-B6CE-7B0416F720F3}" destId="{37655C8A-4553-4BEE-8573-8452BD41E75A}" srcOrd="0" destOrd="0" parTransId="{AAE9F3C7-319B-42CC-841E-2D95A4393B9D}" sibTransId="{0DC8F8B7-14F9-4FC6-80D4-CFA55C98750F}"/>
    <dgm:cxn modelId="{98792CE8-D242-4693-9A0C-580ECBE4B8FD}" type="presOf" srcId="{37655C8A-4553-4BEE-8573-8452BD41E75A}" destId="{5C141380-3ACD-4D33-927E-7F9A314290D4}" srcOrd="0" destOrd="0" presId="urn:microsoft.com/office/officeart/2005/8/layout/lProcess3"/>
    <dgm:cxn modelId="{E24508A4-B331-4A7E-B755-D963D4B46227}" type="presOf" srcId="{A041A0D9-9973-48F2-B6CE-7B0416F720F3}" destId="{F042BAC1-04EB-4928-BE00-19C8AE8C2A19}" srcOrd="0" destOrd="0" presId="urn:microsoft.com/office/officeart/2005/8/layout/lProcess3"/>
    <dgm:cxn modelId="{15DDCBE1-A3CA-4271-B80A-DDFD27464A3B}" type="presOf" srcId="{1D944254-C606-4DF4-94D3-279136262EEA}" destId="{70C74EEF-B423-4956-AEC9-F85F958E1FBC}" srcOrd="0" destOrd="0" presId="urn:microsoft.com/office/officeart/2005/8/layout/lProcess3"/>
    <dgm:cxn modelId="{7A704F78-A856-4AE0-B96D-3A29E52F9C1E}" type="presOf" srcId="{4806029D-A824-4105-8C90-B29D45BB7270}" destId="{AD0A42C2-0593-46F1-B4F2-00497E631E7F}" srcOrd="0" destOrd="0" presId="urn:microsoft.com/office/officeart/2005/8/layout/lProcess3"/>
    <dgm:cxn modelId="{FCEF0D19-BD4C-4066-A715-44BFB2C391CC}" srcId="{A041A0D9-9973-48F2-B6CE-7B0416F720F3}" destId="{89E46923-3AF2-49CF-8A82-D22C299C2413}" srcOrd="1" destOrd="0" parTransId="{29536A5A-1458-4421-B02F-8920467E5867}" sibTransId="{961B5718-E96A-4553-B25E-07BCDBC571E6}"/>
    <dgm:cxn modelId="{41B30233-865E-41B8-8DBA-0E1A350A60E2}" type="presOf" srcId="{89E46923-3AF2-49CF-8A82-D22C299C2413}" destId="{BD80DB9C-C5DD-400A-BFA4-57B605D58CB1}" srcOrd="0" destOrd="0" presId="urn:microsoft.com/office/officeart/2005/8/layout/lProcess3"/>
    <dgm:cxn modelId="{2825366A-EED9-41D8-BB82-16FA8D4E5BE9}" srcId="{E8644842-C720-47E1-AEF2-306E3A08D3B5}" destId="{1950B324-846C-47A2-9846-DF6EF69D3911}" srcOrd="1" destOrd="0" parTransId="{8978C019-560B-415E-B001-F2C45A4E4B29}" sibTransId="{561C651C-CAC9-4E66-A520-25C5772899A8}"/>
    <dgm:cxn modelId="{37DFC37F-E809-4432-95CE-2AE96383B14A}" srcId="{1D944254-C606-4DF4-94D3-279136262EEA}" destId="{A041A0D9-9973-48F2-B6CE-7B0416F720F3}" srcOrd="0" destOrd="0" parTransId="{15D9B0EA-FBB9-4921-8384-EE95E8EF48FE}" sibTransId="{CE492831-376E-41FC-BCD3-441B8D9E3FB9}"/>
    <dgm:cxn modelId="{1EF448C4-7842-4C60-9CCC-D9EF5B9B5AE2}" srcId="{E8644842-C720-47E1-AEF2-306E3A08D3B5}" destId="{3CFE6B1A-4F9E-4FC8-A802-33107991D634}" srcOrd="0" destOrd="0" parTransId="{028EE109-C3DD-4017-8B6C-694B35CC1D11}" sibTransId="{512121DD-5BBD-489E-A5C7-A362AD340A75}"/>
    <dgm:cxn modelId="{1F3FCF7D-2578-4D13-BD58-487836D22EF3}" type="presOf" srcId="{95277BAE-3F8C-440B-BEB6-02517FB3E80D}" destId="{A5EE94F0-296A-481A-85C5-3C1F06AB8397}" srcOrd="0" destOrd="0" presId="urn:microsoft.com/office/officeart/2005/8/layout/lProcess3"/>
    <dgm:cxn modelId="{37A42B2F-371C-40F9-A920-1AAA7F437AEC}" srcId="{1D944254-C606-4DF4-94D3-279136262EEA}" destId="{1F8E7E83-2548-45F9-90A2-D253C731742C}" srcOrd="1" destOrd="0" parTransId="{83EDC821-82BE-408D-BC34-2CB5E86FAD62}" sibTransId="{07235D80-69EA-4BBB-A871-59437F8AF1BD}"/>
    <dgm:cxn modelId="{72DFD87F-9D3C-4B4D-9C08-AB0C60A9AE0D}" type="presOf" srcId="{3CFE6B1A-4F9E-4FC8-A802-33107991D634}" destId="{175B004E-8040-4C6B-9371-6A8BB5A4DEEE}" srcOrd="0" destOrd="0" presId="urn:microsoft.com/office/officeart/2005/8/layout/lProcess3"/>
    <dgm:cxn modelId="{ABBACAB0-BF4A-4DBA-AE3E-B298F6662610}" srcId="{1D944254-C606-4DF4-94D3-279136262EEA}" destId="{E8644842-C720-47E1-AEF2-306E3A08D3B5}" srcOrd="3" destOrd="0" parTransId="{CAE20422-3B62-43DA-9955-EE71E3FF6A88}" sibTransId="{CF37DA65-F3B7-455E-BCFE-6FD99E007AF6}"/>
    <dgm:cxn modelId="{9AD805CD-5346-46BB-B859-D3277B72F6C6}" srcId="{1F8E7E83-2548-45F9-90A2-D253C731742C}" destId="{4806029D-A824-4105-8C90-B29D45BB7270}" srcOrd="1" destOrd="0" parTransId="{6E078379-790B-4A64-8C30-D626CEB01516}" sibTransId="{CB82DF2B-5970-4C38-B1BD-CE394AB21739}"/>
    <dgm:cxn modelId="{C85AF2F1-486D-46A0-8EB3-B17AE0462FD1}" type="presOf" srcId="{1950B324-846C-47A2-9846-DF6EF69D3911}" destId="{B53431BE-CD61-4C1A-A143-A2BAD7DB2C11}" srcOrd="0" destOrd="0" presId="urn:microsoft.com/office/officeart/2005/8/layout/lProcess3"/>
    <dgm:cxn modelId="{BCD9FD1D-6F1D-45E7-8F9D-5A1315081F62}" srcId="{707D9F03-E4EB-4425-B983-FD84A29910F9}" destId="{58AB189C-7749-4A7B-91D6-0E99C50B1530}" srcOrd="0" destOrd="0" parTransId="{9EE6018B-CD89-49A1-8638-3BBA98CE84D9}" sibTransId="{CE673347-54C0-468B-B506-1B91458447D4}"/>
    <dgm:cxn modelId="{45A251C1-9B1A-4089-AB2F-CD3174703C47}" type="presParOf" srcId="{70C74EEF-B423-4956-AEC9-F85F958E1FBC}" destId="{0E195BE9-D025-42F1-B6DD-47ADAAF9BF08}" srcOrd="0" destOrd="0" presId="urn:microsoft.com/office/officeart/2005/8/layout/lProcess3"/>
    <dgm:cxn modelId="{C8E40F60-572E-48BF-B488-47DDAD0EB039}" type="presParOf" srcId="{0E195BE9-D025-42F1-B6DD-47ADAAF9BF08}" destId="{F042BAC1-04EB-4928-BE00-19C8AE8C2A19}" srcOrd="0" destOrd="0" presId="urn:microsoft.com/office/officeart/2005/8/layout/lProcess3"/>
    <dgm:cxn modelId="{E62DC827-4FB7-44DA-B503-97D3FD833D55}" type="presParOf" srcId="{0E195BE9-D025-42F1-B6DD-47ADAAF9BF08}" destId="{BF85A71B-8105-42A9-99FD-50E7DA56F240}" srcOrd="1" destOrd="0" presId="urn:microsoft.com/office/officeart/2005/8/layout/lProcess3"/>
    <dgm:cxn modelId="{C1796E8B-1F5A-4B8F-83B5-2A59F6FF4FC3}" type="presParOf" srcId="{0E195BE9-D025-42F1-B6DD-47ADAAF9BF08}" destId="{5C141380-3ACD-4D33-927E-7F9A314290D4}" srcOrd="2" destOrd="0" presId="urn:microsoft.com/office/officeart/2005/8/layout/lProcess3"/>
    <dgm:cxn modelId="{25888D41-0B69-4458-BBC9-1CF62D2AB3DC}" type="presParOf" srcId="{0E195BE9-D025-42F1-B6DD-47ADAAF9BF08}" destId="{A9B737B5-DF79-4DF7-80B0-EEB74251E99B}" srcOrd="3" destOrd="0" presId="urn:microsoft.com/office/officeart/2005/8/layout/lProcess3"/>
    <dgm:cxn modelId="{88C20A24-6EF2-44A6-88C3-ED438ABA971D}" type="presParOf" srcId="{0E195BE9-D025-42F1-B6DD-47ADAAF9BF08}" destId="{BD80DB9C-C5DD-400A-BFA4-57B605D58CB1}" srcOrd="4" destOrd="0" presId="urn:microsoft.com/office/officeart/2005/8/layout/lProcess3"/>
    <dgm:cxn modelId="{507B86AB-FDBC-4793-963C-D1B4F83F4B58}" type="presParOf" srcId="{70C74EEF-B423-4956-AEC9-F85F958E1FBC}" destId="{ED770EF0-2B04-45BC-8F81-A050E23A6A9A}" srcOrd="1" destOrd="0" presId="urn:microsoft.com/office/officeart/2005/8/layout/lProcess3"/>
    <dgm:cxn modelId="{58594572-8BCF-4041-B936-2B6C23F09735}" type="presParOf" srcId="{70C74EEF-B423-4956-AEC9-F85F958E1FBC}" destId="{85501266-23D2-4B06-8E0D-EF7518E8EB88}" srcOrd="2" destOrd="0" presId="urn:microsoft.com/office/officeart/2005/8/layout/lProcess3"/>
    <dgm:cxn modelId="{709DA93B-DC7B-4D99-BC34-2FA6A7B1C643}" type="presParOf" srcId="{85501266-23D2-4B06-8E0D-EF7518E8EB88}" destId="{B9A61D51-17CC-433B-B21E-B3947171FED9}" srcOrd="0" destOrd="0" presId="urn:microsoft.com/office/officeart/2005/8/layout/lProcess3"/>
    <dgm:cxn modelId="{4FE36918-FB77-48B6-9A94-70E7BDF97ED5}" type="presParOf" srcId="{85501266-23D2-4B06-8E0D-EF7518E8EB88}" destId="{6AA6FDC4-FF12-42A8-94A8-F4000FBB9B59}" srcOrd="1" destOrd="0" presId="urn:microsoft.com/office/officeart/2005/8/layout/lProcess3"/>
    <dgm:cxn modelId="{37F1C726-E3D6-4060-B400-6D9A124012EE}" type="presParOf" srcId="{85501266-23D2-4B06-8E0D-EF7518E8EB88}" destId="{2DF9A9F2-F148-4634-B2DB-0E9AA26EF81E}" srcOrd="2" destOrd="0" presId="urn:microsoft.com/office/officeart/2005/8/layout/lProcess3"/>
    <dgm:cxn modelId="{202362DC-AC90-4BFA-99E1-D2C6AB809F6B}" type="presParOf" srcId="{85501266-23D2-4B06-8E0D-EF7518E8EB88}" destId="{102FCA3E-ADE2-4F8A-96B3-556D63A9893C}" srcOrd="3" destOrd="0" presId="urn:microsoft.com/office/officeart/2005/8/layout/lProcess3"/>
    <dgm:cxn modelId="{A4F10CFD-935A-45DB-B4B0-938DD608947E}" type="presParOf" srcId="{85501266-23D2-4B06-8E0D-EF7518E8EB88}" destId="{AD0A42C2-0593-46F1-B4F2-00497E631E7F}" srcOrd="4" destOrd="0" presId="urn:microsoft.com/office/officeart/2005/8/layout/lProcess3"/>
    <dgm:cxn modelId="{132FD4AF-7F2F-4F9E-BF5E-C738FBEC201C}" type="presParOf" srcId="{70C74EEF-B423-4956-AEC9-F85F958E1FBC}" destId="{E6749FC3-33C2-40B8-B833-DDF583438032}" srcOrd="3" destOrd="0" presId="urn:microsoft.com/office/officeart/2005/8/layout/lProcess3"/>
    <dgm:cxn modelId="{26A76BE7-5D34-43E3-84D0-8D375FA938EE}" type="presParOf" srcId="{70C74EEF-B423-4956-AEC9-F85F958E1FBC}" destId="{A38754A2-B43F-46ED-8360-5B53422103EA}" srcOrd="4" destOrd="0" presId="urn:microsoft.com/office/officeart/2005/8/layout/lProcess3"/>
    <dgm:cxn modelId="{F1DCF0CF-A688-452E-B1E7-CD657C76322A}" type="presParOf" srcId="{A38754A2-B43F-46ED-8360-5B53422103EA}" destId="{D90FDE9B-C973-42CA-9781-307ABAB31EE9}" srcOrd="0" destOrd="0" presId="urn:microsoft.com/office/officeart/2005/8/layout/lProcess3"/>
    <dgm:cxn modelId="{F0950DCE-7489-4084-8802-C2095461A3A6}" type="presParOf" srcId="{A38754A2-B43F-46ED-8360-5B53422103EA}" destId="{79E9E4B4-C812-47C7-83CB-A2107247713D}" srcOrd="1" destOrd="0" presId="urn:microsoft.com/office/officeart/2005/8/layout/lProcess3"/>
    <dgm:cxn modelId="{84E30E91-78D3-442F-97F0-DD64A789E249}" type="presParOf" srcId="{A38754A2-B43F-46ED-8360-5B53422103EA}" destId="{C70D7764-8B44-480F-BA5D-183CC38FC4AA}" srcOrd="2" destOrd="0" presId="urn:microsoft.com/office/officeart/2005/8/layout/lProcess3"/>
    <dgm:cxn modelId="{D234C6B7-9BFA-407F-BE73-4708BB8E5D11}" type="presParOf" srcId="{A38754A2-B43F-46ED-8360-5B53422103EA}" destId="{C60F4CF3-9318-47CD-95F1-5A7D7F48AA97}" srcOrd="3" destOrd="0" presId="urn:microsoft.com/office/officeart/2005/8/layout/lProcess3"/>
    <dgm:cxn modelId="{5B6FBF13-C9B1-437B-B70A-BD2853590E30}" type="presParOf" srcId="{A38754A2-B43F-46ED-8360-5B53422103EA}" destId="{A5EE94F0-296A-481A-85C5-3C1F06AB8397}" srcOrd="4" destOrd="0" presId="urn:microsoft.com/office/officeart/2005/8/layout/lProcess3"/>
    <dgm:cxn modelId="{EB817D3D-CAFE-4F98-A0DE-2208C811C5C2}" type="presParOf" srcId="{70C74EEF-B423-4956-AEC9-F85F958E1FBC}" destId="{102D3AC6-E384-40C3-91C9-AE8372A835FA}" srcOrd="5" destOrd="0" presId="urn:microsoft.com/office/officeart/2005/8/layout/lProcess3"/>
    <dgm:cxn modelId="{2791F1EA-B18E-474B-8365-A373D9C2F807}" type="presParOf" srcId="{70C74EEF-B423-4956-AEC9-F85F958E1FBC}" destId="{9CBEEF2C-CB2C-40BA-84E5-7D469E46BEB8}" srcOrd="6" destOrd="0" presId="urn:microsoft.com/office/officeart/2005/8/layout/lProcess3"/>
    <dgm:cxn modelId="{578D76FA-A5FB-442A-B2CA-E215F9CBE1BB}" type="presParOf" srcId="{9CBEEF2C-CB2C-40BA-84E5-7D469E46BEB8}" destId="{33F57EDC-2E0F-4F8C-8C88-89380B24C6C7}" srcOrd="0" destOrd="0" presId="urn:microsoft.com/office/officeart/2005/8/layout/lProcess3"/>
    <dgm:cxn modelId="{69EB90C5-FF37-4DE9-B349-D3330D200E7F}" type="presParOf" srcId="{9CBEEF2C-CB2C-40BA-84E5-7D469E46BEB8}" destId="{1326F3EE-C6A0-4840-A16B-CA267AEB0AB2}" srcOrd="1" destOrd="0" presId="urn:microsoft.com/office/officeart/2005/8/layout/lProcess3"/>
    <dgm:cxn modelId="{79004835-DC5D-4472-97B2-E270280ACE49}" type="presParOf" srcId="{9CBEEF2C-CB2C-40BA-84E5-7D469E46BEB8}" destId="{175B004E-8040-4C6B-9371-6A8BB5A4DEEE}" srcOrd="2" destOrd="0" presId="urn:microsoft.com/office/officeart/2005/8/layout/lProcess3"/>
    <dgm:cxn modelId="{AF7AF49E-E5A3-41BB-AB40-A18AEA144DD8}" type="presParOf" srcId="{9CBEEF2C-CB2C-40BA-84E5-7D469E46BEB8}" destId="{4FC2B26F-104C-4234-AF47-3C2737AFAE9B}" srcOrd="3" destOrd="0" presId="urn:microsoft.com/office/officeart/2005/8/layout/lProcess3"/>
    <dgm:cxn modelId="{A2695E10-3F16-47F3-84CE-C366BCD44A16}" type="presParOf" srcId="{9CBEEF2C-CB2C-40BA-84E5-7D469E46BEB8}" destId="{B53431BE-CD61-4C1A-A143-A2BAD7DB2C11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97972C-F402-4D62-AC7D-1439BF195E6A}" type="doc">
      <dgm:prSet loTypeId="urn:microsoft.com/office/officeart/2005/8/layout/vList3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70529D3-150B-4B93-AD80-29ACD7F5B836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smtClean="0">
              <a:solidFill>
                <a:schemeClr val="accent5">
                  <a:lumMod val="50000"/>
                </a:schemeClr>
              </a:solidFill>
            </a:rPr>
            <a:t>Дотация на выравнивание бюджетной обеспеченности муниципальным образованиям района за счет средств Тульской области -  15724,1 тыс.руб.</a:t>
          </a:r>
          <a:endParaRPr lang="ru-RU" sz="1600" dirty="0">
            <a:solidFill>
              <a:schemeClr val="accent5">
                <a:lumMod val="50000"/>
              </a:schemeClr>
            </a:solidFill>
          </a:endParaRPr>
        </a:p>
      </dgm:t>
    </dgm:pt>
    <dgm:pt modelId="{10822139-9764-4744-8FAB-D437489E0000}" type="parTrans" cxnId="{226F6CE9-0C0E-4346-93BD-C3740D4AAF68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D492FE8B-FA93-46A9-BD84-DD98EB0C20D4}" type="sibTrans" cxnId="{226F6CE9-0C0E-4346-93BD-C3740D4AAF68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4A272206-5856-44C9-8E0E-8917EC112E33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smtClean="0">
              <a:solidFill>
                <a:schemeClr val="accent5">
                  <a:lumMod val="50000"/>
                </a:schemeClr>
              </a:solidFill>
            </a:rPr>
            <a:t>Дотация на выравнивание бюджетной обеспеченности муниципальных образований за счет средств района городским поселениям – 5630,0 тыс.руб.</a:t>
          </a:r>
          <a:endParaRPr lang="ru-RU" sz="1600" dirty="0">
            <a:solidFill>
              <a:schemeClr val="accent5">
                <a:lumMod val="50000"/>
              </a:schemeClr>
            </a:solidFill>
          </a:endParaRPr>
        </a:p>
      </dgm:t>
    </dgm:pt>
    <dgm:pt modelId="{48D3DDD2-FF6E-4F90-827D-7F762D7C5BF9}" type="parTrans" cxnId="{1E887B9B-5321-4385-9ADE-B9F6B08B92EE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B0DE027A-F321-4E49-A506-B133C901E805}" type="sibTrans" cxnId="{1E887B9B-5321-4385-9ADE-B9F6B08B92EE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0C3BDAB6-051A-436F-B318-C74B3B78403C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smtClean="0">
              <a:solidFill>
                <a:schemeClr val="accent5">
                  <a:lumMod val="50000"/>
                </a:schemeClr>
              </a:solidFill>
            </a:rPr>
            <a:t>Дотация на поддержку мер по обеспечению сбалансированности бюджетов – 21920,0 тыс.руб.</a:t>
          </a:r>
          <a:endParaRPr lang="ru-RU" sz="1600" dirty="0">
            <a:solidFill>
              <a:schemeClr val="accent5">
                <a:lumMod val="50000"/>
              </a:schemeClr>
            </a:solidFill>
          </a:endParaRPr>
        </a:p>
      </dgm:t>
    </dgm:pt>
    <dgm:pt modelId="{2287D2E6-89D4-42B8-8BD8-D8B730323DFD}" type="parTrans" cxnId="{3EBFAC0F-E864-448D-9A8F-CD31EDE91F84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AC288AB0-AFFD-4FDA-9132-3EC23FB7771A}" type="sibTrans" cxnId="{3EBFAC0F-E864-448D-9A8F-CD31EDE91F84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82F91BC8-0035-43C9-98F2-EE66E16DDD82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smtClean="0">
              <a:solidFill>
                <a:schemeClr val="accent5">
                  <a:lumMod val="50000"/>
                </a:schemeClr>
              </a:solidFill>
            </a:rPr>
            <a:t>Субсидии и субвенции за счет средств бюджета Тульской области  (поддержка старост,  первичный воинский учет, строительство спортивных объектов )– </a:t>
          </a:r>
          <a:r>
            <a:rPr lang="ru-RU" sz="1600" b="1" dirty="0" smtClean="0">
              <a:solidFill>
                <a:schemeClr val="tx1"/>
              </a:solidFill>
            </a:rPr>
            <a:t>6783,0 тыс.руб.</a:t>
          </a:r>
          <a:endParaRPr lang="ru-RU" sz="1600" dirty="0">
            <a:solidFill>
              <a:schemeClr val="tx1"/>
            </a:solidFill>
          </a:endParaRPr>
        </a:p>
      </dgm:t>
    </dgm:pt>
    <dgm:pt modelId="{7C8711D5-6145-4D1E-BD17-C9EA2BDB73B6}" type="parTrans" cxnId="{790F6F6C-8DEE-435D-92B2-F1844490A896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81DB2CF8-A0A7-4592-88DE-8F8D7EC89CA1}" type="sibTrans" cxnId="{790F6F6C-8DEE-435D-92B2-F1844490A896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F1F0E4EA-B0CC-4562-A46B-86A933C67335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smtClean="0">
              <a:solidFill>
                <a:schemeClr val="accent5">
                  <a:lumMod val="50000"/>
                </a:schemeClr>
              </a:solidFill>
            </a:rPr>
            <a:t>Межбюджетные трансферты городским поселениям из дорожного фонда района -</a:t>
          </a:r>
          <a:r>
            <a:rPr lang="ru-RU" sz="1600" b="1" dirty="0" smtClean="0">
              <a:solidFill>
                <a:schemeClr val="accent6">
                  <a:lumMod val="50000"/>
                </a:schemeClr>
              </a:solidFill>
            </a:rPr>
            <a:t>32416,0</a:t>
          </a:r>
          <a:r>
            <a:rPr lang="ru-RU" sz="1600" b="1" dirty="0" smtClean="0">
              <a:solidFill>
                <a:schemeClr val="tx1"/>
              </a:solidFill>
            </a:rPr>
            <a:t> </a:t>
          </a:r>
          <a:r>
            <a:rPr lang="ru-RU" sz="1600" b="1" dirty="0" smtClean="0">
              <a:solidFill>
                <a:schemeClr val="accent5">
                  <a:lumMod val="50000"/>
                </a:schemeClr>
              </a:solidFill>
            </a:rPr>
            <a:t>тыс.руб. </a:t>
          </a:r>
          <a:endParaRPr lang="ru-RU" sz="1600" dirty="0">
            <a:solidFill>
              <a:schemeClr val="accent5">
                <a:lumMod val="50000"/>
              </a:schemeClr>
            </a:solidFill>
          </a:endParaRPr>
        </a:p>
      </dgm:t>
    </dgm:pt>
    <dgm:pt modelId="{E9CFFC6B-92EA-4656-96E6-9542734B4D2E}" type="parTrans" cxnId="{BE86C5ED-05E9-4FB8-A47A-2B505867DEDF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14ECBAAE-883F-41A3-8F5F-82672A48D531}" type="sibTrans" cxnId="{BE86C5ED-05E9-4FB8-A47A-2B505867DEDF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D1E20843-FDD9-41BA-9D74-B3FB39B2FF09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1600" b="1" dirty="0" smtClean="0">
              <a:solidFill>
                <a:schemeClr val="accent5">
                  <a:lumMod val="50000"/>
                </a:schemeClr>
              </a:solidFill>
            </a:rPr>
            <a:t>Межбюджетные трансферты на осуществление переданных полномочий в сферах дорожного и жилищно-коммунального хозяйства из районного бюджета – 12000,0 тыс.руб.</a:t>
          </a:r>
          <a:endParaRPr lang="ru-RU" sz="1600" b="1" dirty="0">
            <a:solidFill>
              <a:schemeClr val="accent5">
                <a:lumMod val="50000"/>
              </a:schemeClr>
            </a:solidFill>
          </a:endParaRPr>
        </a:p>
      </dgm:t>
    </dgm:pt>
    <dgm:pt modelId="{B81ADFAD-9354-446F-A2C2-1F7BCE4E0C09}" type="parTrans" cxnId="{6B80F477-4725-48DD-AE29-BD0CDA6E0638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1139051B-18C4-4D10-A6A3-75EBF9DF27A8}" type="sibTrans" cxnId="{6B80F477-4725-48DD-AE29-BD0CDA6E0638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1D6E720F-0447-4F69-A4E9-B2B355F08BF2}" type="pres">
      <dgm:prSet presAssocID="{E197972C-F402-4D62-AC7D-1439BF195E6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CCB1CB-D088-4EAB-B483-A3CB2886437B}" type="pres">
      <dgm:prSet presAssocID="{470529D3-150B-4B93-AD80-29ACD7F5B836}" presName="composite" presStyleCnt="0"/>
      <dgm:spPr/>
    </dgm:pt>
    <dgm:pt modelId="{6FA3F493-8E1D-4E78-9298-9FAC588508CE}" type="pres">
      <dgm:prSet presAssocID="{470529D3-150B-4B93-AD80-29ACD7F5B836}" presName="imgShp" presStyleLbl="fgImgPlace1" presStyleIdx="0" presStyleCnt="6" custScaleX="127586" custScaleY="101924" custLinFactX="-51050" custLinFactNeighborX="-100000" custLinFactNeighborY="-56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276C422-27A4-4E1A-AFA8-15E327EEE241}" type="pres">
      <dgm:prSet presAssocID="{470529D3-150B-4B93-AD80-29ACD7F5B836}" presName="txShp" presStyleLbl="node1" presStyleIdx="0" presStyleCnt="6" custScaleX="134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BA8196-7976-4341-AC49-11092CC8B1C3}" type="pres">
      <dgm:prSet presAssocID="{D492FE8B-FA93-46A9-BD84-DD98EB0C20D4}" presName="spacing" presStyleCnt="0"/>
      <dgm:spPr/>
    </dgm:pt>
    <dgm:pt modelId="{182B8ADA-4EAB-4921-97FE-B4B6E88FDFA2}" type="pres">
      <dgm:prSet presAssocID="{4A272206-5856-44C9-8E0E-8917EC112E33}" presName="composite" presStyleCnt="0"/>
      <dgm:spPr/>
    </dgm:pt>
    <dgm:pt modelId="{1CD3CAE6-EE69-4D2B-BBB8-ED98A0FFBBA1}" type="pres">
      <dgm:prSet presAssocID="{4A272206-5856-44C9-8E0E-8917EC112E33}" presName="imgShp" presStyleLbl="fgImgPlace1" presStyleIdx="1" presStyleCnt="6" custScaleX="116942" custScaleY="115970" custLinFactX="-27025" custLinFactNeighborX="-100000" custLinFactNeighborY="498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31C7497-F4F7-4F6B-8C25-822584D15C54}" type="pres">
      <dgm:prSet presAssocID="{4A272206-5856-44C9-8E0E-8917EC112E33}" presName="txShp" presStyleLbl="node1" presStyleIdx="1" presStyleCnt="6" custScaleX="134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F9205A-4318-47D9-9B41-C4AAE1D4E703}" type="pres">
      <dgm:prSet presAssocID="{B0DE027A-F321-4E49-A506-B133C901E805}" presName="spacing" presStyleCnt="0"/>
      <dgm:spPr/>
    </dgm:pt>
    <dgm:pt modelId="{5368FEE7-3609-4023-B9CC-158E4E0C8D77}" type="pres">
      <dgm:prSet presAssocID="{0C3BDAB6-051A-436F-B318-C74B3B78403C}" presName="composite" presStyleCnt="0"/>
      <dgm:spPr/>
    </dgm:pt>
    <dgm:pt modelId="{65979542-3D9D-4809-807B-F3B607B2CC6D}" type="pres">
      <dgm:prSet presAssocID="{0C3BDAB6-051A-436F-B318-C74B3B78403C}" presName="imgShp" presStyleLbl="fgImgPlace1" presStyleIdx="2" presStyleCnt="6" custScaleX="121213" custScaleY="121212" custLinFactX="-39279" custLinFactNeighborX="-100000" custLinFactNeighborY="64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E5EF34B-77C0-4494-80F8-24568B01B105}" type="pres">
      <dgm:prSet presAssocID="{0C3BDAB6-051A-436F-B318-C74B3B78403C}" presName="txShp" presStyleLbl="node1" presStyleIdx="2" presStyleCnt="6" custScaleX="134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4A9D28-974C-4406-96FF-0951CD937E5C}" type="pres">
      <dgm:prSet presAssocID="{AC288AB0-AFFD-4FDA-9132-3EC23FB7771A}" presName="spacing" presStyleCnt="0"/>
      <dgm:spPr/>
    </dgm:pt>
    <dgm:pt modelId="{3D92FC06-65EE-4807-B44B-AA574381135F}" type="pres">
      <dgm:prSet presAssocID="{82F91BC8-0035-43C9-98F2-EE66E16DDD82}" presName="composite" presStyleCnt="0"/>
      <dgm:spPr/>
    </dgm:pt>
    <dgm:pt modelId="{8815EAD0-CB5D-4056-9F2A-526C9566C5CF}" type="pres">
      <dgm:prSet presAssocID="{82F91BC8-0035-43C9-98F2-EE66E16DDD82}" presName="imgShp" presStyleLbl="fgImgPlace1" presStyleIdx="3" presStyleCnt="6" custScaleX="134332" custScaleY="125859" custLinFactX="-41045" custLinFactNeighborX="-100000" custLinFactNeighborY="82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6DA9BA9-8AA5-423E-8396-391A7E84EE30}" type="pres">
      <dgm:prSet presAssocID="{82F91BC8-0035-43C9-98F2-EE66E16DDD82}" presName="txShp" presStyleLbl="node1" presStyleIdx="3" presStyleCnt="6" custScaleX="134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66EC8A-B60C-440A-98CA-880C623020EE}" type="pres">
      <dgm:prSet presAssocID="{81DB2CF8-A0A7-4592-88DE-8F8D7EC89CA1}" presName="spacing" presStyleCnt="0"/>
      <dgm:spPr/>
    </dgm:pt>
    <dgm:pt modelId="{2B1EA8FA-34AF-4790-B269-1D3CC507A6A0}" type="pres">
      <dgm:prSet presAssocID="{F1F0E4EA-B0CC-4562-A46B-86A933C67335}" presName="composite" presStyleCnt="0"/>
      <dgm:spPr/>
    </dgm:pt>
    <dgm:pt modelId="{81AB7A2A-B3DC-4163-903B-86C384154F43}" type="pres">
      <dgm:prSet presAssocID="{F1F0E4EA-B0CC-4562-A46B-86A933C67335}" presName="imgShp" presStyleLbl="fgImgPlace1" presStyleIdx="4" presStyleCnt="6" custScaleX="131955" custScaleY="117710" custLinFactX="-32857" custLinFactNeighborX="-100000" custLinFactNeighborY="319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5067E8D-600E-4AB3-BE11-0C4EFE8B85D8}" type="pres">
      <dgm:prSet presAssocID="{F1F0E4EA-B0CC-4562-A46B-86A933C67335}" presName="txShp" presStyleLbl="node1" presStyleIdx="4" presStyleCnt="6" custScaleX="134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0DBA1-739F-4A0A-B4FE-C13E806FFAE1}" type="pres">
      <dgm:prSet presAssocID="{14ECBAAE-883F-41A3-8F5F-82672A48D531}" presName="spacing" presStyleCnt="0"/>
      <dgm:spPr/>
    </dgm:pt>
    <dgm:pt modelId="{0A655F45-7F20-4FB9-BC1E-5207AC2436A4}" type="pres">
      <dgm:prSet presAssocID="{D1E20843-FDD9-41BA-9D74-B3FB39B2FF09}" presName="composite" presStyleCnt="0"/>
      <dgm:spPr/>
    </dgm:pt>
    <dgm:pt modelId="{DBF768A3-5673-4DFF-B2A7-886D52428791}" type="pres">
      <dgm:prSet presAssocID="{D1E20843-FDD9-41BA-9D74-B3FB39B2FF09}" presName="imgShp" presStyleLbl="fgImgPlace1" presStyleIdx="5" presStyleCnt="6" custScaleX="133502" custScaleY="113977" custLinFactX="-36877" custLinFactNeighborX="-100000" custLinFactNeighborY="486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FA2334A-0E5B-4727-9501-048162A0110C}" type="pres">
      <dgm:prSet presAssocID="{D1E20843-FDD9-41BA-9D74-B3FB39B2FF09}" presName="txShp" presStyleLbl="node1" presStyleIdx="5" presStyleCnt="6" custScaleX="134548" custLinFactNeighborX="0" custLinFactNeighborY="5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6F6CE9-0C0E-4346-93BD-C3740D4AAF68}" srcId="{E197972C-F402-4D62-AC7D-1439BF195E6A}" destId="{470529D3-150B-4B93-AD80-29ACD7F5B836}" srcOrd="0" destOrd="0" parTransId="{10822139-9764-4744-8FAB-D437489E0000}" sibTransId="{D492FE8B-FA93-46A9-BD84-DD98EB0C20D4}"/>
    <dgm:cxn modelId="{F6A35C7E-BED1-4B7E-A913-4F5D1D6CBF36}" type="presOf" srcId="{E197972C-F402-4D62-AC7D-1439BF195E6A}" destId="{1D6E720F-0447-4F69-A4E9-B2B355F08BF2}" srcOrd="0" destOrd="0" presId="urn:microsoft.com/office/officeart/2005/8/layout/vList3"/>
    <dgm:cxn modelId="{1E887B9B-5321-4385-9ADE-B9F6B08B92EE}" srcId="{E197972C-F402-4D62-AC7D-1439BF195E6A}" destId="{4A272206-5856-44C9-8E0E-8917EC112E33}" srcOrd="1" destOrd="0" parTransId="{48D3DDD2-FF6E-4F90-827D-7F762D7C5BF9}" sibTransId="{B0DE027A-F321-4E49-A506-B133C901E805}"/>
    <dgm:cxn modelId="{BB80A574-B4D2-41A7-8F70-4989FD5D0ACC}" type="presOf" srcId="{4A272206-5856-44C9-8E0E-8917EC112E33}" destId="{E31C7497-F4F7-4F6B-8C25-822584D15C54}" srcOrd="0" destOrd="0" presId="urn:microsoft.com/office/officeart/2005/8/layout/vList3"/>
    <dgm:cxn modelId="{C2F75CEA-094C-4DBB-89B1-CD8BB15BC727}" type="presOf" srcId="{F1F0E4EA-B0CC-4562-A46B-86A933C67335}" destId="{E5067E8D-600E-4AB3-BE11-0C4EFE8B85D8}" srcOrd="0" destOrd="0" presId="urn:microsoft.com/office/officeart/2005/8/layout/vList3"/>
    <dgm:cxn modelId="{3EBFAC0F-E864-448D-9A8F-CD31EDE91F84}" srcId="{E197972C-F402-4D62-AC7D-1439BF195E6A}" destId="{0C3BDAB6-051A-436F-B318-C74B3B78403C}" srcOrd="2" destOrd="0" parTransId="{2287D2E6-89D4-42B8-8BD8-D8B730323DFD}" sibTransId="{AC288AB0-AFFD-4FDA-9132-3EC23FB7771A}"/>
    <dgm:cxn modelId="{6B80F477-4725-48DD-AE29-BD0CDA6E0638}" srcId="{E197972C-F402-4D62-AC7D-1439BF195E6A}" destId="{D1E20843-FDD9-41BA-9D74-B3FB39B2FF09}" srcOrd="5" destOrd="0" parTransId="{B81ADFAD-9354-446F-A2C2-1F7BCE4E0C09}" sibTransId="{1139051B-18C4-4D10-A6A3-75EBF9DF27A8}"/>
    <dgm:cxn modelId="{3631B87A-0D4B-43C5-874B-9220297DF566}" type="presOf" srcId="{0C3BDAB6-051A-436F-B318-C74B3B78403C}" destId="{4E5EF34B-77C0-4494-80F8-24568B01B105}" srcOrd="0" destOrd="0" presId="urn:microsoft.com/office/officeart/2005/8/layout/vList3"/>
    <dgm:cxn modelId="{790F6F6C-8DEE-435D-92B2-F1844490A896}" srcId="{E197972C-F402-4D62-AC7D-1439BF195E6A}" destId="{82F91BC8-0035-43C9-98F2-EE66E16DDD82}" srcOrd="3" destOrd="0" parTransId="{7C8711D5-6145-4D1E-BD17-C9EA2BDB73B6}" sibTransId="{81DB2CF8-A0A7-4592-88DE-8F8D7EC89CA1}"/>
    <dgm:cxn modelId="{2142BA12-A17E-4D63-B1E7-AAFD814BB979}" type="presOf" srcId="{470529D3-150B-4B93-AD80-29ACD7F5B836}" destId="{7276C422-27A4-4E1A-AFA8-15E327EEE241}" srcOrd="0" destOrd="0" presId="urn:microsoft.com/office/officeart/2005/8/layout/vList3"/>
    <dgm:cxn modelId="{078ED547-C0E3-4627-A46D-53C80A0F2944}" type="presOf" srcId="{82F91BC8-0035-43C9-98F2-EE66E16DDD82}" destId="{06DA9BA9-8AA5-423E-8396-391A7E84EE30}" srcOrd="0" destOrd="0" presId="urn:microsoft.com/office/officeart/2005/8/layout/vList3"/>
    <dgm:cxn modelId="{BE86C5ED-05E9-4FB8-A47A-2B505867DEDF}" srcId="{E197972C-F402-4D62-AC7D-1439BF195E6A}" destId="{F1F0E4EA-B0CC-4562-A46B-86A933C67335}" srcOrd="4" destOrd="0" parTransId="{E9CFFC6B-92EA-4656-96E6-9542734B4D2E}" sibTransId="{14ECBAAE-883F-41A3-8F5F-82672A48D531}"/>
    <dgm:cxn modelId="{EA844C30-F127-44B0-B524-0DAA14E25245}" type="presOf" srcId="{D1E20843-FDD9-41BA-9D74-B3FB39B2FF09}" destId="{FFA2334A-0E5B-4727-9501-048162A0110C}" srcOrd="0" destOrd="0" presId="urn:microsoft.com/office/officeart/2005/8/layout/vList3"/>
    <dgm:cxn modelId="{02C42B56-6647-46D9-9874-D2ACB5C1401C}" type="presParOf" srcId="{1D6E720F-0447-4F69-A4E9-B2B355F08BF2}" destId="{54CCB1CB-D088-4EAB-B483-A3CB2886437B}" srcOrd="0" destOrd="0" presId="urn:microsoft.com/office/officeart/2005/8/layout/vList3"/>
    <dgm:cxn modelId="{487A1DFC-8320-4EB8-A4B0-31B3027D480D}" type="presParOf" srcId="{54CCB1CB-D088-4EAB-B483-A3CB2886437B}" destId="{6FA3F493-8E1D-4E78-9298-9FAC588508CE}" srcOrd="0" destOrd="0" presId="urn:microsoft.com/office/officeart/2005/8/layout/vList3"/>
    <dgm:cxn modelId="{C26F6E5B-1B51-4F68-93B6-0FB0A52EC48C}" type="presParOf" srcId="{54CCB1CB-D088-4EAB-B483-A3CB2886437B}" destId="{7276C422-27A4-4E1A-AFA8-15E327EEE241}" srcOrd="1" destOrd="0" presId="urn:microsoft.com/office/officeart/2005/8/layout/vList3"/>
    <dgm:cxn modelId="{C41124C6-76CF-458F-BE10-07BC54FED176}" type="presParOf" srcId="{1D6E720F-0447-4F69-A4E9-B2B355F08BF2}" destId="{12BA8196-7976-4341-AC49-11092CC8B1C3}" srcOrd="1" destOrd="0" presId="urn:microsoft.com/office/officeart/2005/8/layout/vList3"/>
    <dgm:cxn modelId="{42E237A9-3AC9-4B48-9B3A-476EC88DBC2E}" type="presParOf" srcId="{1D6E720F-0447-4F69-A4E9-B2B355F08BF2}" destId="{182B8ADA-4EAB-4921-97FE-B4B6E88FDFA2}" srcOrd="2" destOrd="0" presId="urn:microsoft.com/office/officeart/2005/8/layout/vList3"/>
    <dgm:cxn modelId="{671E967D-3163-4BA8-95E5-BC681746A6E0}" type="presParOf" srcId="{182B8ADA-4EAB-4921-97FE-B4B6E88FDFA2}" destId="{1CD3CAE6-EE69-4D2B-BBB8-ED98A0FFBBA1}" srcOrd="0" destOrd="0" presId="urn:microsoft.com/office/officeart/2005/8/layout/vList3"/>
    <dgm:cxn modelId="{DFECE834-3540-466C-B386-60CE732076B2}" type="presParOf" srcId="{182B8ADA-4EAB-4921-97FE-B4B6E88FDFA2}" destId="{E31C7497-F4F7-4F6B-8C25-822584D15C54}" srcOrd="1" destOrd="0" presId="urn:microsoft.com/office/officeart/2005/8/layout/vList3"/>
    <dgm:cxn modelId="{47225E95-73CF-4472-982A-D0AEB3AFBD18}" type="presParOf" srcId="{1D6E720F-0447-4F69-A4E9-B2B355F08BF2}" destId="{D1F9205A-4318-47D9-9B41-C4AAE1D4E703}" srcOrd="3" destOrd="0" presId="urn:microsoft.com/office/officeart/2005/8/layout/vList3"/>
    <dgm:cxn modelId="{0D632C4D-4E7C-4640-BF91-AA1B4BE7A436}" type="presParOf" srcId="{1D6E720F-0447-4F69-A4E9-B2B355F08BF2}" destId="{5368FEE7-3609-4023-B9CC-158E4E0C8D77}" srcOrd="4" destOrd="0" presId="urn:microsoft.com/office/officeart/2005/8/layout/vList3"/>
    <dgm:cxn modelId="{5DB39AB2-A978-4F44-9F05-516AF7884C91}" type="presParOf" srcId="{5368FEE7-3609-4023-B9CC-158E4E0C8D77}" destId="{65979542-3D9D-4809-807B-F3B607B2CC6D}" srcOrd="0" destOrd="0" presId="urn:microsoft.com/office/officeart/2005/8/layout/vList3"/>
    <dgm:cxn modelId="{714CBF5E-97FB-455E-9D38-BFAEEE18F01A}" type="presParOf" srcId="{5368FEE7-3609-4023-B9CC-158E4E0C8D77}" destId="{4E5EF34B-77C0-4494-80F8-24568B01B105}" srcOrd="1" destOrd="0" presId="urn:microsoft.com/office/officeart/2005/8/layout/vList3"/>
    <dgm:cxn modelId="{06B69D20-FFF2-4617-B222-08A1EDC0D039}" type="presParOf" srcId="{1D6E720F-0447-4F69-A4E9-B2B355F08BF2}" destId="{1F4A9D28-974C-4406-96FF-0951CD937E5C}" srcOrd="5" destOrd="0" presId="urn:microsoft.com/office/officeart/2005/8/layout/vList3"/>
    <dgm:cxn modelId="{1B02097B-408F-49D3-A20B-8D5FCCBF32BB}" type="presParOf" srcId="{1D6E720F-0447-4F69-A4E9-B2B355F08BF2}" destId="{3D92FC06-65EE-4807-B44B-AA574381135F}" srcOrd="6" destOrd="0" presId="urn:microsoft.com/office/officeart/2005/8/layout/vList3"/>
    <dgm:cxn modelId="{6322F5A4-5D99-462D-99F4-3FA49D57C0DB}" type="presParOf" srcId="{3D92FC06-65EE-4807-B44B-AA574381135F}" destId="{8815EAD0-CB5D-4056-9F2A-526C9566C5CF}" srcOrd="0" destOrd="0" presId="urn:microsoft.com/office/officeart/2005/8/layout/vList3"/>
    <dgm:cxn modelId="{DD6E312C-CF9A-44BB-8069-90154A93F8BD}" type="presParOf" srcId="{3D92FC06-65EE-4807-B44B-AA574381135F}" destId="{06DA9BA9-8AA5-423E-8396-391A7E84EE30}" srcOrd="1" destOrd="0" presId="urn:microsoft.com/office/officeart/2005/8/layout/vList3"/>
    <dgm:cxn modelId="{BEBFFC67-1DDF-47C6-B398-EB2C232CA786}" type="presParOf" srcId="{1D6E720F-0447-4F69-A4E9-B2B355F08BF2}" destId="{4466EC8A-B60C-440A-98CA-880C623020EE}" srcOrd="7" destOrd="0" presId="urn:microsoft.com/office/officeart/2005/8/layout/vList3"/>
    <dgm:cxn modelId="{7CCC80CA-EE0D-4DB6-97E2-8C3C181EEB5E}" type="presParOf" srcId="{1D6E720F-0447-4F69-A4E9-B2B355F08BF2}" destId="{2B1EA8FA-34AF-4790-B269-1D3CC507A6A0}" srcOrd="8" destOrd="0" presId="urn:microsoft.com/office/officeart/2005/8/layout/vList3"/>
    <dgm:cxn modelId="{43A27BAF-CB57-4416-B97D-39B36B8FF2E0}" type="presParOf" srcId="{2B1EA8FA-34AF-4790-B269-1D3CC507A6A0}" destId="{81AB7A2A-B3DC-4163-903B-86C384154F43}" srcOrd="0" destOrd="0" presId="urn:microsoft.com/office/officeart/2005/8/layout/vList3"/>
    <dgm:cxn modelId="{AF7FDA3E-2991-4279-9778-A5427429D52D}" type="presParOf" srcId="{2B1EA8FA-34AF-4790-B269-1D3CC507A6A0}" destId="{E5067E8D-600E-4AB3-BE11-0C4EFE8B85D8}" srcOrd="1" destOrd="0" presId="urn:microsoft.com/office/officeart/2005/8/layout/vList3"/>
    <dgm:cxn modelId="{9A10883C-0B40-4D8B-A1CB-E3F4EA4918BA}" type="presParOf" srcId="{1D6E720F-0447-4F69-A4E9-B2B355F08BF2}" destId="{F310DBA1-739F-4A0A-B4FE-C13E806FFAE1}" srcOrd="9" destOrd="0" presId="urn:microsoft.com/office/officeart/2005/8/layout/vList3"/>
    <dgm:cxn modelId="{0CEFAFD8-18F9-4588-ABEF-584F4A09FE7D}" type="presParOf" srcId="{1D6E720F-0447-4F69-A4E9-B2B355F08BF2}" destId="{0A655F45-7F20-4FB9-BC1E-5207AC2436A4}" srcOrd="10" destOrd="0" presId="urn:microsoft.com/office/officeart/2005/8/layout/vList3"/>
    <dgm:cxn modelId="{4FA0AEDB-BAC8-4B08-980B-F38DBE844CE4}" type="presParOf" srcId="{0A655F45-7F20-4FB9-BC1E-5207AC2436A4}" destId="{DBF768A3-5673-4DFF-B2A7-886D52428791}" srcOrd="0" destOrd="0" presId="urn:microsoft.com/office/officeart/2005/8/layout/vList3"/>
    <dgm:cxn modelId="{85A7CCE7-D146-4562-B6B3-0510304C6558}" type="presParOf" srcId="{0A655F45-7F20-4FB9-BC1E-5207AC2436A4}" destId="{FFA2334A-0E5B-4727-9501-048162A0110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51C9B1-D13A-4EEA-BAE7-AD631F042A97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69ECC6-3954-41C1-8F5B-5A9B682986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3315DF-AA98-4F44-85D9-F843ECC38110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0695EC-7365-4A07-A668-1F7FBFE437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695EC-7365-4A07-A668-1F7FBFE4370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28DBC3-C1AF-489F-ACDF-9A0F58C59221}" type="datetime1">
              <a:rPr lang="ru-RU" smtClean="0"/>
              <a:pPr/>
              <a:t>23.01.2020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BAF90E-E185-4516-A268-DEDC614BBFEB}" type="datetime1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E26A81-3628-4F2A-A410-A32C7B7F1D6E}" type="datetime1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CEC1DB-DFDC-463F-9099-CC03B757F2A4}" type="datetime1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9AFA7D-E070-4471-99E9-CC74952C4CA9}" type="datetime1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F04BF6-BF92-4EC8-9847-50635D728029}" type="datetime1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F08CF0-6661-42FE-A36B-A6B0F296070F}" type="datetime1">
              <a:rPr lang="ru-RU" smtClean="0"/>
              <a:pPr/>
              <a:t>23.01.2020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207FC0-B911-4E87-8EFD-E8AB467E7245}" type="datetime1">
              <a:rPr lang="ru-RU" smtClean="0"/>
              <a:pPr/>
              <a:t>23.01.2020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1277DE-847A-4717-A6D0-2AB8BDAB6639}" type="datetime1">
              <a:rPr lang="ru-RU" smtClean="0"/>
              <a:pPr/>
              <a:t>23.01.2020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E4A546-9D1C-4663-8AEB-AD3755D6D931}" type="datetime1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61268D-6D87-46ED-BAC8-B5FD65884AA8}" type="datetime1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00D4313-69DB-452E-AD62-1798630D302A}" type="datetime1">
              <a:rPr lang="ru-RU" smtClean="0"/>
              <a:pPr/>
              <a:t>23.01.2020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E903835-508C-4C18-ACC0-5D1CDB7706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rashody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3786190"/>
            <a:ext cx="4143404" cy="28149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00100" y="214290"/>
            <a:ext cx="80010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ctr">
              <a:spcBef>
                <a:spcPct val="20000"/>
              </a:spcBef>
              <a:buClr>
                <a:srgbClr val="0F6FC6"/>
              </a:buClr>
              <a:buSzPct val="85000"/>
            </a:pP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муниципального образования Киреевский район на 2020 год и плановый период 2021 и 2022 годов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1714488"/>
            <a:ext cx="73581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endParaRPr lang="ru-RU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Утвержден решением Собрания представителей муниципального образования Киреевский район от 20.12.2019 № 25-123.</a:t>
            </a:r>
          </a:p>
          <a:p>
            <a:pPr algn="ctr">
              <a:buNone/>
            </a:pPr>
            <a:endParaRPr lang="ru-RU" sz="16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Информация подготовлена финансовым управлением администрации муниципального образования Киреевский район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7286676" cy="3571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Региональный проект «Дорожная сеть»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Реализация программы по осуществлению дорожной деятельности в отношении автомобильных дорог общего пользования, обустройству объектов улично-дорожной сети. </a:t>
            </a:r>
            <a:b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Цель проекта: увеличение доли автомобильных дорог общего значения, соответствующих нормативным требованиям.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1800" b="1" i="1" dirty="0"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" name="Рисунок 4" descr="29d8828466851365f44ef92910c128c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2643182"/>
            <a:ext cx="4823949" cy="321471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929322" y="2643182"/>
            <a:ext cx="30003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7E6BC9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Планируется ремонт дорог местного значения в муниципальных образованиях Красноярское, Шварцевское, </a:t>
            </a:r>
          </a:p>
          <a:p>
            <a:pPr algn="ctr"/>
            <a:r>
              <a:rPr lang="ru-RU" b="1" dirty="0" smtClean="0">
                <a:solidFill>
                  <a:srgbClr val="7E6BC9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город Липки. </a:t>
            </a:r>
            <a:br>
              <a:rPr lang="ru-RU" b="1" dirty="0" smtClean="0">
                <a:solidFill>
                  <a:srgbClr val="7E6BC9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b="1" dirty="0" smtClean="0">
                <a:solidFill>
                  <a:srgbClr val="7E6BC9">
                    <a:lumMod val="75000"/>
                  </a:srgb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Софинансирование за счет средств района 24,5 млн.руб.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96974"/>
          </a:xfrm>
        </p:spPr>
        <p:txBody>
          <a:bodyPr>
            <a:noAutofit/>
          </a:bodyPr>
          <a:lstStyle/>
          <a:p>
            <a:pPr lvl="0" algn="ctr"/>
            <a:r>
              <a:rPr lang="ru-RU" sz="20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Региональный проект «Содействие занятости женщин – создание условий дошкольного образования для детей в возрасте до 3х лет</a:t>
            </a:r>
            <a:br>
              <a:rPr lang="ru-RU" sz="20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i="1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детского сада в мкр. Брусяновский г. Киреевск на 120 мест стоимостью 123,3 млн.руб.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Срок завершения строительства – сентябрь 2020 года</a:t>
            </a:r>
            <a:endParaRPr lang="ru-RU" sz="16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5" name="Рисунок 4" descr="EKTJQj_XkAIyz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3372" y="3286124"/>
            <a:ext cx="4607751" cy="3071834"/>
          </a:xfrm>
          <a:prstGeom prst="rect">
            <a:avLst/>
          </a:prstGeom>
        </p:spPr>
      </p:pic>
      <p:pic>
        <p:nvPicPr>
          <p:cNvPr id="6" name="Рисунок 5" descr="705b64667996145d3acfe9a7a5d7a2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2428868"/>
            <a:ext cx="3738708" cy="25008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14290"/>
            <a:ext cx="7498080" cy="4286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Региональный проект «Современная школа» нацелен на уменьшение разрыва между городскими, поселковыми и сельскими школами.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571480"/>
            <a:ext cx="7858180" cy="3429024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Центры образования цифрового и гуманитарного профилей «Точка роста» создаются как структурные подразделения общеобразовательных организаций, осуществляющих образовательную деятельность по основным общеобразовательным программам, и расположенных в сельской местности и в малых городах, и направлены на формирование современных компетенций и навыков у обучающихся, в том числе по предметным областям «Технология», «Математика и информатика», «Физическая культура и основы безопасности жизнедеятельности».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деятельности Центров являются: создание условий для внедрения новых методов обучения и воспитания, образовательных технологий, обеспечивающих освоение обучающимися основных и дополнительных общеобразовательных программ цифрового, естественнонаучного, технического и гуманитарного профилей.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Задачами Центров являются охват своей деятельностью на обновленной материально-технической базе не менее 100% обучающихся образовательной организации, осваивающих основную общеобразовательную программу по предметным областям «Технология», «Математика и информатика», «Физическая культура и основы безопасности жизнедеятельности», а также обеспечение не менее 70% охвата от общего контингента обучающихся в образовательной организации дополнительными общеобразовательными программами цифрового, естественнонаучного, технического и гуманитарного профилей во внеурочное время, в том числе с использованием дистанционных форм обучения и сетевого партнерства.</a:t>
            </a:r>
          </a:p>
          <a:p>
            <a:pPr algn="just">
              <a:spcBef>
                <a:spcPts val="0"/>
              </a:spcBef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2020 году мероприятия по реализации цифрового и гуманитарного профилей «Точка роста» планируются в МКОУ «Октябрьский центр образования»</a:t>
            </a:r>
          </a:p>
          <a:p>
            <a:pPr>
              <a:buFont typeface="Wingdings" pitchFamily="2" charset="2"/>
              <a:buChar char="v"/>
            </a:pPr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7" name="Рисунок 6" descr="novost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4357694"/>
            <a:ext cx="3698902" cy="2286016"/>
          </a:xfrm>
          <a:prstGeom prst="rect">
            <a:avLst/>
          </a:prstGeom>
        </p:spPr>
      </p:pic>
      <p:pic>
        <p:nvPicPr>
          <p:cNvPr id="5" name="Рисунок 4" descr="t_689927061_bod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4357694"/>
            <a:ext cx="3499357" cy="233057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11156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Региональный проект «Цифровая образовательная среда»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3000372"/>
            <a:ext cx="7643866" cy="3643338"/>
          </a:xfrm>
        </p:spPr>
        <p:txBody>
          <a:bodyPr>
            <a:normAutofit/>
          </a:bodyPr>
          <a:lstStyle/>
          <a:p>
            <a:pPr marL="0" indent="450000" algn="just">
              <a:lnSpc>
                <a:spcPct val="120000"/>
              </a:lnSpc>
              <a:spcBef>
                <a:spcPts val="0"/>
              </a:spcBef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целях обеспечения создания к 2024 году в Тульской области современной и безопасной цифровой образовательной среды, обеспечивающей высокое качество и доступность образования региональный проект «Цифровая образовательная среда» предусматривает реализацию мероприятий по цифровой трансформации системы образования Тульской области. Региональный проект "Цифровая образовательная среда" состоит из двух частей:</a:t>
            </a: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  <a:buClr>
                <a:srgbClr val="C00000"/>
              </a:buClr>
              <a:buNone/>
            </a:pP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-технической: увеличение скорости интернет-трафика в общеобразовательных организациях; приобретение средств вычислительной техники, программного обеспечения, презентационного оборудования; работа с электронными журналами, дневниками; </a:t>
            </a: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  <a:buClr>
                <a:srgbClr val="C00000"/>
              </a:buClr>
              <a:buNone/>
            </a:pP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-содержательной: использование в образовательном процессе современных цифровых учебно-методических комплексов и облачных ресурсов, а также средств объективной оценки, повышение квалификации управленческих команд, педагогов, сотрудников общеобразовательных организаций для работы в цифровой образовательной среде.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6" name="Рисунок 5" descr="школа интерне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3240" y="714356"/>
            <a:ext cx="3857652" cy="217709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7498080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В 2020 году мероприятия по реализации регионального проекта «Цифровая образовательная среда» планируются в МКОУ «Киреевский центр образования №3», МКОУ «Киреевский образовательный центр № 1», МКОУ «Липковский образовательный центр № 2».</a:t>
            </a:r>
            <a: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Содержимое 4" descr="D_LFd5SW4AAEsBj.jpg lar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1371831"/>
            <a:ext cx="7500990" cy="5303434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180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Межбюджетные отношения в 2020 году</a:t>
            </a:r>
            <a:b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effectLst/>
              </a:rPr>
            </a:br>
            <a:endParaRPr lang="ru-RU" sz="3200" b="1" i="1" dirty="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000100" y="692696"/>
          <a:ext cx="8143900" cy="5593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Долговые обязательства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16</a:t>
            </a:fld>
            <a:endParaRPr lang="ru-RU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42976" y="285728"/>
            <a:ext cx="7456438" cy="1093800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характеристики бюджета района на 2020 год и плановый период </a:t>
            </a:r>
            <a:b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2021 и 2022 годов</a:t>
            </a:r>
            <a:endParaRPr lang="ru-RU" sz="2800" b="1" i="1" dirty="0"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285852" y="1857364"/>
          <a:ext cx="7643867" cy="2928957"/>
        </p:xfrm>
        <a:graphic>
          <a:graphicData uri="http://schemas.openxmlformats.org/drawingml/2006/table">
            <a:tbl>
              <a:tblPr/>
              <a:tblGrid>
                <a:gridCol w="2781623"/>
                <a:gridCol w="1608098"/>
                <a:gridCol w="1590915"/>
                <a:gridCol w="1663231"/>
              </a:tblGrid>
              <a:tr h="845350">
                <a:tc>
                  <a:txBody>
                    <a:bodyPr/>
                    <a:lstStyle/>
                    <a:p>
                      <a:pPr algn="ctr"/>
                      <a:endParaRPr lang="ru-RU" sz="2000" b="1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20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2020, тыс.руб.</a:t>
                      </a:r>
                      <a:endParaRPr lang="ru-RU" sz="20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2021, </a:t>
                      </a:r>
                      <a:r>
                        <a:rPr lang="ru-RU" sz="2000" b="1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lang="ru-RU" sz="20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2022, тыс.руб.</a:t>
                      </a:r>
                      <a:endParaRPr lang="ru-RU" sz="20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96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ДОХОДЫ, всего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1 516 654,2</a:t>
                      </a:r>
                      <a:endParaRPr lang="ru-RU" sz="20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1 368 104,9</a:t>
                      </a:r>
                      <a:endParaRPr lang="ru-RU" sz="20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1 740 595,0</a:t>
                      </a:r>
                      <a:endParaRPr lang="ru-RU" sz="20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153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РАСХОДЫ, всего</a:t>
                      </a:r>
                      <a:endParaRPr lang="ru-RU" sz="20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1 551 454,2 </a:t>
                      </a:r>
                      <a:endParaRPr lang="ru-RU" sz="20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1 387 504,9 </a:t>
                      </a:r>
                      <a:endParaRPr lang="ru-RU" sz="20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0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1 761 395,0 </a:t>
                      </a:r>
                      <a:endParaRPr lang="ru-RU" sz="20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45350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 (+), дефицит (-) бюджета</a:t>
                      </a:r>
                      <a:endParaRPr lang="ru-RU" sz="20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-34800,0</a:t>
                      </a:r>
                      <a:endParaRPr lang="ru-RU" sz="20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-19 400,0</a:t>
                      </a:r>
                      <a:endParaRPr lang="ru-RU" sz="20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-20 800,0</a:t>
                      </a:r>
                      <a:endParaRPr lang="ru-RU" sz="20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214290"/>
            <a:ext cx="7558086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i="1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Налоговые и неналоговые доходы бюджета муниципального образования Киреевский район </a:t>
            </a:r>
            <a:br>
              <a:rPr lang="ru-RU" sz="2200" b="1" i="1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за 2019 год и план на 2020 год (млн. руб.) </a:t>
            </a:r>
            <a:endParaRPr lang="ru-RU" sz="2200" b="1" i="1" dirty="0"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000100" y="1071546"/>
          <a:ext cx="7715304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1071538" y="142852"/>
            <a:ext cx="7715304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безвозмездных поступлений в бюджет муниципального</a:t>
            </a:r>
            <a:b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образования Киреевский район на 2020 год (млн.руб.)</a:t>
            </a:r>
            <a:r>
              <a:rPr lang="ru-RU" sz="2000" b="1" i="1" dirty="0" smtClean="0">
                <a:solidFill>
                  <a:srgbClr val="C00000"/>
                </a:solidFill>
              </a:rPr>
              <a:t/>
            </a:r>
            <a:br>
              <a:rPr lang="ru-RU" sz="2000" b="1" i="1" dirty="0" smtClean="0">
                <a:solidFill>
                  <a:srgbClr val="C00000"/>
                </a:solidFill>
              </a:rPr>
            </a:b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C00000"/>
              </a:solidFill>
            </a:endParaRPr>
          </a:p>
        </p:txBody>
      </p:sp>
      <p:graphicFrame>
        <p:nvGraphicFramePr>
          <p:cNvPr id="17" name="Рисунок 16"/>
          <p:cNvGraphicFramePr>
            <a:graphicFrameLocks noGrp="1"/>
          </p:cNvGraphicFramePr>
          <p:nvPr>
            <p:ph idx="1"/>
          </p:nvPr>
        </p:nvGraphicFramePr>
        <p:xfrm>
          <a:off x="1142976" y="1142984"/>
          <a:ext cx="7786710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effectLst/>
              </a:rPr>
              <a:t>Основные характеристики бюджета муниципального образования Киреевский район на 2020 год</a:t>
            </a:r>
            <a:endParaRPr lang="ru-RU" sz="2000" b="1" i="1" dirty="0">
              <a:solidFill>
                <a:srgbClr val="C00000"/>
              </a:solidFill>
              <a:effectLst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53441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637098"/>
                <a:gridCol w="28622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Доходы, всего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6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516 ,7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</a:t>
                      </a:r>
                      <a:r>
                        <a:rPr lang="ru-RU" sz="16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неналоговые доходы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387,5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 из других бюджетов бюджетной системы РФ, из них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1 129,2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Дотация из областного бюджета на выравнивание уровня бюджетной обеспеченности</a:t>
                      </a: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233,4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Дотация на поддержку мер по обеспечению сбалансированности бюджетов муниципальных 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11,5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Субвенции на реализацию законов Тульской области, всего</a:t>
                      </a: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701,7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Субсидии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72,3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Иные межбюджетные трансферты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109,7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Расходы бюджета, всего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1 551,5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Дефицит, профицит (-,+)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-34,8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1071538" y="142852"/>
            <a:ext cx="7715304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доходов бюджета муниципального</a:t>
            </a:r>
            <a:b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образования Киреевский район на 2020 год (млн.руб.)</a:t>
            </a:r>
            <a:r>
              <a:rPr lang="ru-RU" sz="2000" b="1" i="1" dirty="0" smtClean="0">
                <a:solidFill>
                  <a:srgbClr val="C00000"/>
                </a:solidFill>
              </a:rPr>
              <a:t/>
            </a:r>
            <a:br>
              <a:rPr lang="ru-RU" sz="2000" b="1" i="1" dirty="0" smtClean="0">
                <a:solidFill>
                  <a:srgbClr val="C00000"/>
                </a:solidFill>
              </a:rPr>
            </a:b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C00000"/>
              </a:solidFill>
            </a:endParaRPr>
          </a:p>
        </p:txBody>
      </p:sp>
      <p:graphicFrame>
        <p:nvGraphicFramePr>
          <p:cNvPr id="17" name="Рисунок 16"/>
          <p:cNvGraphicFramePr>
            <a:graphicFrameLocks noGrp="1"/>
          </p:cNvGraphicFramePr>
          <p:nvPr>
            <p:ph idx="1"/>
          </p:nvPr>
        </p:nvGraphicFramePr>
        <p:xfrm>
          <a:off x="1142976" y="1142984"/>
          <a:ext cx="7786710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7500990" cy="857232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Основные подходы при формировании расходов бюджета района на 2020 - 2022 годы</a:t>
            </a:r>
            <a:endParaRPr lang="ru-RU" sz="2000" b="1" i="1" dirty="0"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124744"/>
            <a:ext cx="7344816" cy="5256584"/>
          </a:xfrm>
        </p:spPr>
        <p:txBody>
          <a:bodyPr>
            <a:no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Объемы бюджетных ассигнований на заработную плату с начислениями, в целях реализации майских указов Президента Российской Федерации, определены исходя из фактической численности персонала в размере: на 2020 год -  33 920 руб., на 2021 год – 36 184 руб., на 2022год- 38 554 руб.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Индексация с 1 октября ежегодно на прогнозный уровень инфляции на оплату труда прочих работников муниципальных организаций в 2020 году -  3,8%, в 2021 году- 4,0% и в 2022 году - 4,0%. 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Планирование ассигнований на осуществление закупок товаров, работ и услуг за счет бюджетных средств производилось с учетом мониторинга сложившихся цен и экономии бюджетных средств за текущий и предшествующий периоды, а также с учетом индексации расходов на коммунальные услуги в среднем в размере 2%;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программно-целевого принципа формирования бюджета района на основе 16 действующих муниципальных программ с общим объемом финансирования в сумме 1443,8 млн.руб., что составляет 93 % от общего объема расходов бюджета на 2020 год.</a:t>
            </a:r>
          </a:p>
          <a:p>
            <a:pPr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Приоритетным является планирование расходов на мероприятия в рамках 4 национальных проектов.</a:t>
            </a:r>
          </a:p>
          <a:p>
            <a:pPr algn="just">
              <a:buClr>
                <a:schemeClr val="accent4">
                  <a:lumMod val="75000"/>
                </a:schemeClr>
              </a:buClr>
              <a:buFont typeface="Wingdings" pitchFamily="2" charset="2"/>
              <a:buChar char="Ø"/>
            </a:pPr>
            <a:endParaRPr lang="ru-RU" sz="1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534400" cy="771508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расходов бюджета муниципального образования </a:t>
            </a:r>
            <a:br>
              <a:rPr lang="ru-RU" sz="20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Киреевский район на 2020 год, (млн.руб.)</a:t>
            </a:r>
            <a:endParaRPr lang="ru-RU" sz="2000" b="1" i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714348" y="928670"/>
          <a:ext cx="8429652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6613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Национальные проекты, реализуемые в Киреевском районе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043608" y="1340768"/>
          <a:ext cx="785812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03835-508C-4C18-ACC0-5D1CDB770654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6" name="Схема 5"/>
          <p:cNvGraphicFramePr/>
          <p:nvPr/>
        </p:nvGraphicFramePr>
        <p:xfrm>
          <a:off x="899592" y="1397000"/>
          <a:ext cx="8244408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3669</TotalTime>
  <Words>1057</Words>
  <Application>Microsoft Office PowerPoint</Application>
  <PresentationFormat>Экран (4:3)</PresentationFormat>
  <Paragraphs>147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Слайд 1</vt:lpstr>
      <vt:lpstr>Основные характеристики бюджета района на 2020 год и плановый период  2021 и 2022 годов</vt:lpstr>
      <vt:lpstr>Налоговые и неналоговые доходы бюджета муниципального образования Киреевский район  за 2019 год и план на 2020 год (млн. руб.) </vt:lpstr>
      <vt:lpstr>   Структура безвозмездных поступлений в бюджет муниципального образования Киреевский район на 2020 год (млн.руб.)  </vt:lpstr>
      <vt:lpstr>Основные характеристики бюджета муниципального образования Киреевский район на 2020 год</vt:lpstr>
      <vt:lpstr>   Структура доходов бюджета муниципального образования Киреевский район на 2020 год (млн.руб.)  </vt:lpstr>
      <vt:lpstr>Основные подходы при формировании расходов бюджета района на 2020 - 2022 годы</vt:lpstr>
      <vt:lpstr>Структура расходов бюджета муниципального образования  Киреевский район на 2020 год, (млн.руб.)</vt:lpstr>
      <vt:lpstr>Национальные проекты, реализуемые в Киреевском районе</vt:lpstr>
      <vt:lpstr>        Региональный проект «Дорожная сеть»   Реализация программы по осуществлению дорожной деятельности в отношении автомобильных дорог общего пользования, обустройству объектов улично-дорожной сети.  Цель проекта: увеличение доли автомобильных дорог общего значения, соответствующих нормативным требованиям.     </vt:lpstr>
      <vt:lpstr>Региональный проект «Содействие занятости женщин – создание условий дошкольного образования для детей в возрасте до 3х лет </vt:lpstr>
      <vt:lpstr>Региональный проект «Современная школа» нацелен на уменьшение разрыва между городскими, поселковыми и сельскими школами. </vt:lpstr>
      <vt:lpstr>Региональный проект «Цифровая образовательная среда»</vt:lpstr>
      <vt:lpstr> В 2020 году мероприятия по реализации регионального проекта «Цифровая образовательная среда» планируются в МКОУ «Киреевский центр образования №3», МКОУ «Киреевский образовательный центр № 1», МКОУ «Липковский образовательный центр № 2». </vt:lpstr>
      <vt:lpstr>Межбюджетные отношения в 2020 году </vt:lpstr>
      <vt:lpstr>Долговые обязательства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Volchkova</cp:lastModifiedBy>
  <cp:revision>246</cp:revision>
  <dcterms:created xsi:type="dcterms:W3CDTF">2015-04-12T00:56:59Z</dcterms:created>
  <dcterms:modified xsi:type="dcterms:W3CDTF">2020-01-23T13:41:28Z</dcterms:modified>
</cp:coreProperties>
</file>